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6428" y="9251950"/>
            <a:ext cx="339244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5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65.png"/><Relationship Id="rId5" Type="http://schemas.openxmlformats.org/officeDocument/2006/relationships/image" Target="../media/image79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88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30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28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" name="Shape 129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1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9900" y="2336800"/>
            <a:ext cx="190500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3743705" y="4600984"/>
            <a:ext cx="5517389" cy="11455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b="1" sz="7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더조은</a:t>
            </a:r>
            <a:r>
              <a:t> </a:t>
            </a:r>
            <a:r>
              <a:t>미슐랭</a:t>
            </a:r>
          </a:p>
        </p:txBody>
      </p:sp>
      <p:sp>
        <p:nvSpPr>
          <p:cNvPr id="133" name="Shape 133"/>
          <p:cNvSpPr/>
          <p:nvPr/>
        </p:nvSpPr>
        <p:spPr>
          <a:xfrm>
            <a:off x="3866226" y="4516890"/>
            <a:ext cx="5274375" cy="69939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" name="Shape 134"/>
          <p:cNvSpPr/>
          <p:nvPr/>
        </p:nvSpPr>
        <p:spPr>
          <a:xfrm>
            <a:off x="11551038" y="7138030"/>
            <a:ext cx="1306069" cy="25298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defRPr b="1"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김 다정</a:t>
            </a:r>
          </a:p>
          <a:p>
            <a:pPr defTabSz="914400">
              <a:defRPr b="1"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김 보희</a:t>
            </a:r>
          </a:p>
          <a:p>
            <a:pPr defTabSz="914400">
              <a:defRPr b="1"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김 정우</a:t>
            </a:r>
          </a:p>
          <a:p>
            <a:pPr defTabSz="914400">
              <a:defRPr b="1"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송 기민</a:t>
            </a:r>
          </a:p>
          <a:p>
            <a:pPr defTabSz="914400">
              <a:defRPr b="1"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 욱준</a:t>
            </a:r>
          </a:p>
          <a:p>
            <a:pPr defTabSz="914400">
              <a:defRPr b="1"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하 치수</a:t>
            </a:r>
          </a:p>
        </p:txBody>
      </p:sp>
      <p:sp>
        <p:nvSpPr>
          <p:cNvPr id="135" name="Shape 135"/>
          <p:cNvSpPr/>
          <p:nvPr/>
        </p:nvSpPr>
        <p:spPr>
          <a:xfrm>
            <a:off x="6224949" y="5760679"/>
            <a:ext cx="3014981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테마별 맛집 추천 웹 사이트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roup 719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717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Shape 718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20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Shape 721"/>
          <p:cNvSpPr/>
          <p:nvPr/>
        </p:nvSpPr>
        <p:spPr>
          <a:xfrm>
            <a:off x="2050197" y="1368364"/>
            <a:ext cx="5009982" cy="98034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2" name="Shape 722"/>
          <p:cNvSpPr/>
          <p:nvPr/>
        </p:nvSpPr>
        <p:spPr>
          <a:xfrm>
            <a:off x="2090649" y="654626"/>
            <a:ext cx="5127630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유스케이스 다이어그램</a:t>
            </a:r>
          </a:p>
        </p:txBody>
      </p:sp>
      <p:sp>
        <p:nvSpPr>
          <p:cNvPr id="723" name="Shape 723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724" name="Shape 724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846" name="Group 846"/>
          <p:cNvGrpSpPr/>
          <p:nvPr/>
        </p:nvGrpSpPr>
        <p:grpSpPr>
          <a:xfrm>
            <a:off x="991623" y="2087886"/>
            <a:ext cx="11549473" cy="6097107"/>
            <a:chOff x="0" y="0"/>
            <a:chExt cx="11549472" cy="6097105"/>
          </a:xfrm>
        </p:grpSpPr>
        <p:sp>
          <p:nvSpPr>
            <p:cNvPr id="725" name="Shape 725"/>
            <p:cNvSpPr/>
            <p:nvPr/>
          </p:nvSpPr>
          <p:spPr>
            <a:xfrm>
              <a:off x="0" y="0"/>
              <a:ext cx="11549473" cy="609710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grpSp>
          <p:nvGrpSpPr>
            <p:cNvPr id="845" name="Group 845"/>
            <p:cNvGrpSpPr/>
            <p:nvPr/>
          </p:nvGrpSpPr>
          <p:grpSpPr>
            <a:xfrm>
              <a:off x="0" y="273296"/>
              <a:ext cx="11421613" cy="5588534"/>
              <a:chOff x="0" y="0"/>
              <a:chExt cx="11421611" cy="5588532"/>
            </a:xfrm>
          </p:grpSpPr>
          <p:sp>
            <p:nvSpPr>
              <p:cNvPr id="726" name="Shape 726"/>
              <p:cNvSpPr/>
              <p:nvPr/>
            </p:nvSpPr>
            <p:spPr>
              <a:xfrm>
                <a:off x="2319432" y="0"/>
                <a:ext cx="7747537" cy="5588533"/>
              </a:xfrm>
              <a:prstGeom prst="rect">
                <a:avLst/>
              </a:prstGeom>
              <a:noFill/>
              <a:ln w="22225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8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pic>
            <p:nvPicPr>
              <p:cNvPr id="727" name="image1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910437" y="2242316"/>
                <a:ext cx="430714" cy="5054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28" name="Shape 728"/>
              <p:cNvSpPr/>
              <p:nvPr/>
            </p:nvSpPr>
            <p:spPr>
              <a:xfrm>
                <a:off x="10947530" y="2743724"/>
                <a:ext cx="474082" cy="2665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b="1" sz="10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-윤고딕330"/>
                    <a:ea typeface="-윤고딕330"/>
                    <a:cs typeface="-윤고딕330"/>
                    <a:sym typeface="-윤고딕330"/>
                  </a:defRPr>
                </a:lvl1pPr>
              </a:lstStyle>
              <a:p>
                <a:pPr/>
                <a:r>
                  <a:t>관리자</a:t>
                </a:r>
              </a:p>
            </p:txBody>
          </p:sp>
          <p:grpSp>
            <p:nvGrpSpPr>
              <p:cNvPr id="731" name="Group 731"/>
              <p:cNvGrpSpPr/>
              <p:nvPr/>
            </p:nvGrpSpPr>
            <p:grpSpPr>
              <a:xfrm>
                <a:off x="2661016" y="627245"/>
                <a:ext cx="1194024" cy="442850"/>
                <a:chOff x="0" y="0"/>
                <a:chExt cx="1194022" cy="442849"/>
              </a:xfrm>
            </p:grpSpPr>
            <p:sp>
              <p:nvSpPr>
                <p:cNvPr id="729" name="Shape 729"/>
                <p:cNvSpPr/>
                <p:nvPr/>
              </p:nvSpPr>
              <p:spPr>
                <a:xfrm>
                  <a:off x="0" y="59087"/>
                  <a:ext cx="1194023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30" name="Shape 730"/>
                <p:cNvSpPr/>
                <p:nvPr/>
              </p:nvSpPr>
              <p:spPr>
                <a:xfrm>
                  <a:off x="174860" y="0"/>
                  <a:ext cx="844303" cy="4428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0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음식종류별 링크</a:t>
                  </a:r>
                </a:p>
              </p:txBody>
            </p:sp>
          </p:grpSp>
          <p:grpSp>
            <p:nvGrpSpPr>
              <p:cNvPr id="734" name="Group 734"/>
              <p:cNvGrpSpPr/>
              <p:nvPr/>
            </p:nvGrpSpPr>
            <p:grpSpPr>
              <a:xfrm>
                <a:off x="2689342" y="1160048"/>
                <a:ext cx="1194024" cy="324677"/>
                <a:chOff x="0" y="0"/>
                <a:chExt cx="1194022" cy="324676"/>
              </a:xfrm>
            </p:grpSpPr>
            <p:sp>
              <p:nvSpPr>
                <p:cNvPr id="732" name="Shape 732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33" name="Shape 733"/>
                <p:cNvSpPr/>
                <p:nvPr/>
              </p:nvSpPr>
              <p:spPr>
                <a:xfrm>
                  <a:off x="174860" y="22125"/>
                  <a:ext cx="844303" cy="2804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일반검색</a:t>
                  </a:r>
                </a:p>
              </p:txBody>
            </p:sp>
          </p:grpSp>
          <p:grpSp>
            <p:nvGrpSpPr>
              <p:cNvPr id="737" name="Group 737"/>
              <p:cNvGrpSpPr/>
              <p:nvPr/>
            </p:nvGrpSpPr>
            <p:grpSpPr>
              <a:xfrm>
                <a:off x="2725503" y="1970621"/>
                <a:ext cx="1194024" cy="324677"/>
                <a:chOff x="0" y="0"/>
                <a:chExt cx="1194022" cy="324676"/>
              </a:xfrm>
            </p:grpSpPr>
            <p:sp>
              <p:nvSpPr>
                <p:cNvPr id="735" name="Shape 735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36" name="Shape 736"/>
                <p:cNvSpPr/>
                <p:nvPr/>
              </p:nvSpPr>
              <p:spPr>
                <a:xfrm>
                  <a:off x="174860" y="16779"/>
                  <a:ext cx="844303" cy="2911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검색어 순위</a:t>
                  </a:r>
                </a:p>
              </p:txBody>
            </p:sp>
          </p:grpSp>
          <p:grpSp>
            <p:nvGrpSpPr>
              <p:cNvPr id="740" name="Group 740"/>
              <p:cNvGrpSpPr/>
              <p:nvPr/>
            </p:nvGrpSpPr>
            <p:grpSpPr>
              <a:xfrm>
                <a:off x="4467962" y="381580"/>
                <a:ext cx="1011997" cy="460894"/>
                <a:chOff x="0" y="0"/>
                <a:chExt cx="1011995" cy="460893"/>
              </a:xfrm>
            </p:grpSpPr>
            <p:sp>
              <p:nvSpPr>
                <p:cNvPr id="738" name="Shape 738"/>
                <p:cNvSpPr/>
                <p:nvPr/>
              </p:nvSpPr>
              <p:spPr>
                <a:xfrm>
                  <a:off x="0" y="68109"/>
                  <a:ext cx="1011996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39" name="Shape 739"/>
                <p:cNvSpPr/>
                <p:nvPr/>
              </p:nvSpPr>
              <p:spPr>
                <a:xfrm>
                  <a:off x="148203" y="-1"/>
                  <a:ext cx="715590" cy="4608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r>
                    <a:t>음식점</a:t>
                  </a:r>
                </a:p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r>
                    <a:t>리스트</a:t>
                  </a:r>
                </a:p>
              </p:txBody>
            </p:sp>
          </p:grpSp>
          <p:sp>
            <p:nvSpPr>
              <p:cNvPr id="741" name="Shape 741"/>
              <p:cNvSpPr/>
              <p:nvPr/>
            </p:nvSpPr>
            <p:spPr>
              <a:xfrm>
                <a:off x="3848045" y="122076"/>
                <a:ext cx="706709" cy="23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sz="8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pPr/>
                <a:r>
                  <a:t>&lt;&lt;extend&gt;&gt;</a:t>
                </a:r>
              </a:p>
            </p:txBody>
          </p:sp>
          <p:grpSp>
            <p:nvGrpSpPr>
              <p:cNvPr id="744" name="Group 744"/>
              <p:cNvGrpSpPr/>
              <p:nvPr/>
            </p:nvGrpSpPr>
            <p:grpSpPr>
              <a:xfrm>
                <a:off x="5264181" y="746749"/>
                <a:ext cx="869159" cy="460895"/>
                <a:chOff x="0" y="0"/>
                <a:chExt cx="869158" cy="460893"/>
              </a:xfrm>
            </p:grpSpPr>
            <p:sp>
              <p:nvSpPr>
                <p:cNvPr id="742" name="Shape 742"/>
                <p:cNvSpPr/>
                <p:nvPr/>
              </p:nvSpPr>
              <p:spPr>
                <a:xfrm>
                  <a:off x="0" y="68109"/>
                  <a:ext cx="869159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43" name="Shape 743"/>
                <p:cNvSpPr/>
                <p:nvPr/>
              </p:nvSpPr>
              <p:spPr>
                <a:xfrm>
                  <a:off x="127285" y="-1"/>
                  <a:ext cx="614588" cy="4608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상세정보</a:t>
                  </a:r>
                </a:p>
              </p:txBody>
            </p:sp>
          </p:grpSp>
          <p:grpSp>
            <p:nvGrpSpPr>
              <p:cNvPr id="747" name="Group 747"/>
              <p:cNvGrpSpPr/>
              <p:nvPr/>
            </p:nvGrpSpPr>
            <p:grpSpPr>
              <a:xfrm>
                <a:off x="5689543" y="1172550"/>
                <a:ext cx="869160" cy="460894"/>
                <a:chOff x="0" y="0"/>
                <a:chExt cx="869158" cy="460893"/>
              </a:xfrm>
            </p:grpSpPr>
            <p:sp>
              <p:nvSpPr>
                <p:cNvPr id="745" name="Shape 745"/>
                <p:cNvSpPr/>
                <p:nvPr/>
              </p:nvSpPr>
              <p:spPr>
                <a:xfrm>
                  <a:off x="0" y="68109"/>
                  <a:ext cx="869159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46" name="Shape 746"/>
                <p:cNvSpPr/>
                <p:nvPr/>
              </p:nvSpPr>
              <p:spPr>
                <a:xfrm>
                  <a:off x="127285" y="-1"/>
                  <a:ext cx="614588" cy="4608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간단리뷰</a:t>
                  </a:r>
                </a:p>
              </p:txBody>
            </p:sp>
          </p:grpSp>
          <p:grpSp>
            <p:nvGrpSpPr>
              <p:cNvPr id="750" name="Group 750"/>
              <p:cNvGrpSpPr/>
              <p:nvPr/>
            </p:nvGrpSpPr>
            <p:grpSpPr>
              <a:xfrm>
                <a:off x="2674298" y="1565334"/>
                <a:ext cx="1194024" cy="324677"/>
                <a:chOff x="0" y="0"/>
                <a:chExt cx="1194022" cy="324676"/>
              </a:xfrm>
            </p:grpSpPr>
            <p:sp>
              <p:nvSpPr>
                <p:cNvPr id="748" name="Shape 748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49" name="Shape 749"/>
                <p:cNvSpPr/>
                <p:nvPr/>
              </p:nvSpPr>
              <p:spPr>
                <a:xfrm>
                  <a:off x="174860" y="22125"/>
                  <a:ext cx="844303" cy="2804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필터검색</a:t>
                  </a:r>
                </a:p>
              </p:txBody>
            </p:sp>
          </p:grpSp>
          <p:grpSp>
            <p:nvGrpSpPr>
              <p:cNvPr id="753" name="Group 753"/>
              <p:cNvGrpSpPr/>
              <p:nvPr/>
            </p:nvGrpSpPr>
            <p:grpSpPr>
              <a:xfrm>
                <a:off x="4356547" y="2734250"/>
                <a:ext cx="1194024" cy="324677"/>
                <a:chOff x="0" y="0"/>
                <a:chExt cx="1194022" cy="324676"/>
              </a:xfrm>
            </p:grpSpPr>
            <p:sp>
              <p:nvSpPr>
                <p:cNvPr id="751" name="Shape 751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52" name="Shape 752"/>
                <p:cNvSpPr/>
                <p:nvPr/>
              </p:nvSpPr>
              <p:spPr>
                <a:xfrm>
                  <a:off x="174860" y="22125"/>
                  <a:ext cx="844303" cy="2804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상세리뷰</a:t>
                  </a:r>
                </a:p>
              </p:txBody>
            </p:sp>
          </p:grpSp>
          <p:grpSp>
            <p:nvGrpSpPr>
              <p:cNvPr id="756" name="Group 756"/>
              <p:cNvGrpSpPr/>
              <p:nvPr/>
            </p:nvGrpSpPr>
            <p:grpSpPr>
              <a:xfrm>
                <a:off x="4868364" y="4179920"/>
                <a:ext cx="1194024" cy="324677"/>
                <a:chOff x="0" y="0"/>
                <a:chExt cx="1194022" cy="324676"/>
              </a:xfrm>
            </p:grpSpPr>
            <p:sp>
              <p:nvSpPr>
                <p:cNvPr id="754" name="Shape 754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55" name="Shape 755"/>
                <p:cNvSpPr/>
                <p:nvPr/>
              </p:nvSpPr>
              <p:spPr>
                <a:xfrm>
                  <a:off x="174860" y="36008"/>
                  <a:ext cx="844303" cy="2526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900">
                      <a:ln w="9524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최근본상품</a:t>
                  </a:r>
                </a:p>
              </p:txBody>
            </p:sp>
          </p:grpSp>
          <p:grpSp>
            <p:nvGrpSpPr>
              <p:cNvPr id="759" name="Group 759"/>
              <p:cNvGrpSpPr/>
              <p:nvPr/>
            </p:nvGrpSpPr>
            <p:grpSpPr>
              <a:xfrm>
                <a:off x="2794535" y="2738864"/>
                <a:ext cx="1194023" cy="324678"/>
                <a:chOff x="0" y="0"/>
                <a:chExt cx="1194022" cy="324676"/>
              </a:xfrm>
            </p:grpSpPr>
            <p:sp>
              <p:nvSpPr>
                <p:cNvPr id="757" name="Shape 757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58" name="Shape 758"/>
                <p:cNvSpPr/>
                <p:nvPr/>
              </p:nvSpPr>
              <p:spPr>
                <a:xfrm>
                  <a:off x="174860" y="22125"/>
                  <a:ext cx="844303" cy="2804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가입</a:t>
                  </a:r>
                </a:p>
              </p:txBody>
            </p:sp>
          </p:grpSp>
          <p:sp>
            <p:nvSpPr>
              <p:cNvPr id="760" name="Shape 760"/>
              <p:cNvSpPr/>
              <p:nvPr/>
            </p:nvSpPr>
            <p:spPr>
              <a:xfrm flipV="1">
                <a:off x="1780840" y="365842"/>
                <a:ext cx="867588" cy="1691680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grpSp>
            <p:nvGrpSpPr>
              <p:cNvPr id="763" name="Group 763"/>
              <p:cNvGrpSpPr/>
              <p:nvPr/>
            </p:nvGrpSpPr>
            <p:grpSpPr>
              <a:xfrm>
                <a:off x="2648428" y="139556"/>
                <a:ext cx="1194024" cy="452571"/>
                <a:chOff x="0" y="0"/>
                <a:chExt cx="1194022" cy="452569"/>
              </a:xfrm>
            </p:grpSpPr>
            <p:sp>
              <p:nvSpPr>
                <p:cNvPr id="761" name="Shape 761"/>
                <p:cNvSpPr/>
                <p:nvPr/>
              </p:nvSpPr>
              <p:spPr>
                <a:xfrm>
                  <a:off x="0" y="63947"/>
                  <a:ext cx="1194023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0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62" name="Shape 762"/>
                <p:cNvSpPr/>
                <p:nvPr/>
              </p:nvSpPr>
              <p:spPr>
                <a:xfrm>
                  <a:off x="174860" y="0"/>
                  <a:ext cx="844303" cy="45257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0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r>
                    <a:t>추천테마</a:t>
                  </a:r>
                  <a:r>
                    <a:t>(</a:t>
                  </a:r>
                  <a:r>
                    <a:t>카테고리</a:t>
                  </a:r>
                  <a:r>
                    <a:t>)</a:t>
                  </a:r>
                </a:p>
              </p:txBody>
            </p:sp>
          </p:grpSp>
          <p:grpSp>
            <p:nvGrpSpPr>
              <p:cNvPr id="766" name="Group 766"/>
              <p:cNvGrpSpPr/>
              <p:nvPr/>
            </p:nvGrpSpPr>
            <p:grpSpPr>
              <a:xfrm>
                <a:off x="3068693" y="3525221"/>
                <a:ext cx="1479853" cy="324677"/>
                <a:chOff x="0" y="0"/>
                <a:chExt cx="1479852" cy="324676"/>
              </a:xfrm>
            </p:grpSpPr>
            <p:sp>
              <p:nvSpPr>
                <p:cNvPr id="764" name="Shape 764"/>
                <p:cNvSpPr/>
                <p:nvPr/>
              </p:nvSpPr>
              <p:spPr>
                <a:xfrm>
                  <a:off x="-1" y="0"/>
                  <a:ext cx="147985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65" name="Shape 765"/>
                <p:cNvSpPr/>
                <p:nvPr/>
              </p:nvSpPr>
              <p:spPr>
                <a:xfrm>
                  <a:off x="216719" y="16779"/>
                  <a:ext cx="1046413" cy="2911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r>
                    <a:t>로그인</a:t>
                  </a:r>
                  <a:r>
                    <a:t>/</a:t>
                  </a:r>
                  <a:r>
                    <a:t>아웃</a:t>
                  </a:r>
                </a:p>
              </p:txBody>
            </p:sp>
          </p:grpSp>
          <p:sp>
            <p:nvSpPr>
              <p:cNvPr id="767" name="Shape 767"/>
              <p:cNvSpPr/>
              <p:nvPr/>
            </p:nvSpPr>
            <p:spPr>
              <a:xfrm flipV="1">
                <a:off x="9438730" y="2495048"/>
                <a:ext cx="1471707" cy="41709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grpSp>
            <p:nvGrpSpPr>
              <p:cNvPr id="770" name="Group 770"/>
              <p:cNvGrpSpPr/>
              <p:nvPr/>
            </p:nvGrpSpPr>
            <p:grpSpPr>
              <a:xfrm>
                <a:off x="8282413" y="3849896"/>
                <a:ext cx="1194023" cy="324677"/>
                <a:chOff x="0" y="0"/>
                <a:chExt cx="1194022" cy="324676"/>
              </a:xfrm>
            </p:grpSpPr>
            <p:sp>
              <p:nvSpPr>
                <p:cNvPr id="768" name="Shape 768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69" name="Shape 769"/>
                <p:cNvSpPr/>
                <p:nvPr/>
              </p:nvSpPr>
              <p:spPr>
                <a:xfrm>
                  <a:off x="174860" y="22125"/>
                  <a:ext cx="844303" cy="2804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회원관리</a:t>
                  </a:r>
                </a:p>
              </p:txBody>
            </p:sp>
          </p:grpSp>
          <p:pic>
            <p:nvPicPr>
              <p:cNvPr id="771" name="image1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59360" y="1810205"/>
                <a:ext cx="421481" cy="494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2" name="image1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72715" y="3108826"/>
                <a:ext cx="421482" cy="494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3" name="image1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6769" y="2406196"/>
                <a:ext cx="421482" cy="494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4" name="Shape 774"/>
              <p:cNvSpPr/>
              <p:nvPr/>
            </p:nvSpPr>
            <p:spPr>
              <a:xfrm>
                <a:off x="0" y="2877667"/>
                <a:ext cx="474082" cy="2665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b="1" sz="10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-윤고딕330"/>
                    <a:ea typeface="-윤고딕330"/>
                    <a:cs typeface="-윤고딕330"/>
                    <a:sym typeface="-윤고딕330"/>
                  </a:defRPr>
                </a:lvl1pPr>
              </a:lstStyle>
              <a:p>
                <a:pPr/>
                <a:r>
                  <a:t>이용자</a:t>
                </a:r>
              </a:p>
            </p:txBody>
          </p:sp>
          <p:sp>
            <p:nvSpPr>
              <p:cNvPr id="775" name="Shape 775"/>
              <p:cNvSpPr/>
              <p:nvPr/>
            </p:nvSpPr>
            <p:spPr>
              <a:xfrm>
                <a:off x="1323554" y="3564623"/>
                <a:ext cx="354000" cy="2665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b="1" sz="10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-윤고딕330"/>
                    <a:ea typeface="-윤고딕330"/>
                    <a:cs typeface="-윤고딕330"/>
                    <a:sym typeface="-윤고딕330"/>
                  </a:defRPr>
                </a:lvl1pPr>
              </a:lstStyle>
              <a:p>
                <a:pPr/>
                <a:r>
                  <a:t>회원</a:t>
                </a:r>
              </a:p>
            </p:txBody>
          </p:sp>
          <p:sp>
            <p:nvSpPr>
              <p:cNvPr id="776" name="Shape 776"/>
              <p:cNvSpPr/>
              <p:nvPr/>
            </p:nvSpPr>
            <p:spPr>
              <a:xfrm flipH="1">
                <a:off x="498251" y="2057521"/>
                <a:ext cx="861110" cy="595991"/>
              </a:xfrm>
              <a:prstGeom prst="line">
                <a:avLst/>
              </a:prstGeom>
              <a:noFill/>
              <a:ln w="15875" cap="flat">
                <a:solidFill>
                  <a:srgbClr val="262626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777" name="Shape 777"/>
              <p:cNvSpPr/>
              <p:nvPr/>
            </p:nvSpPr>
            <p:spPr>
              <a:xfrm flipH="1" flipV="1">
                <a:off x="498251" y="2653511"/>
                <a:ext cx="874465" cy="702632"/>
              </a:xfrm>
              <a:prstGeom prst="line">
                <a:avLst/>
              </a:prstGeom>
              <a:noFill/>
              <a:ln w="15875" cap="flat">
                <a:solidFill>
                  <a:srgbClr val="262626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778" name="Shape 778"/>
              <p:cNvSpPr/>
              <p:nvPr/>
            </p:nvSpPr>
            <p:spPr>
              <a:xfrm>
                <a:off x="1283581" y="2335830"/>
                <a:ext cx="474082" cy="2665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b="1" sz="10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-윤고딕330"/>
                    <a:ea typeface="-윤고딕330"/>
                    <a:cs typeface="-윤고딕330"/>
                    <a:sym typeface="-윤고딕330"/>
                  </a:defRPr>
                </a:lvl1pPr>
              </a:lstStyle>
              <a:p>
                <a:pPr/>
                <a:r>
                  <a:t>비회원</a:t>
                </a:r>
              </a:p>
            </p:txBody>
          </p:sp>
          <p:sp>
            <p:nvSpPr>
              <p:cNvPr id="779" name="Shape 779"/>
              <p:cNvSpPr/>
              <p:nvPr/>
            </p:nvSpPr>
            <p:spPr>
              <a:xfrm flipH="1">
                <a:off x="7294727" y="2495048"/>
                <a:ext cx="3615711" cy="1182265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grpSp>
            <p:nvGrpSpPr>
              <p:cNvPr id="782" name="Group 782"/>
              <p:cNvGrpSpPr/>
              <p:nvPr/>
            </p:nvGrpSpPr>
            <p:grpSpPr>
              <a:xfrm>
                <a:off x="6100705" y="3514974"/>
                <a:ext cx="1194023" cy="324677"/>
                <a:chOff x="0" y="0"/>
                <a:chExt cx="1194022" cy="324676"/>
              </a:xfrm>
            </p:grpSpPr>
            <p:sp>
              <p:nvSpPr>
                <p:cNvPr id="780" name="Shape 780"/>
                <p:cNvSpPr/>
                <p:nvPr/>
              </p:nvSpPr>
              <p:spPr>
                <a:xfrm flipH="1">
                  <a:off x="0" y="0"/>
                  <a:ext cx="1194023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81" name="Shape 781"/>
                <p:cNvSpPr/>
                <p:nvPr/>
              </p:nvSpPr>
              <p:spPr>
                <a:xfrm>
                  <a:off x="174860" y="22125"/>
                  <a:ext cx="844303" cy="2804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채팅</a:t>
                  </a:r>
                </a:p>
              </p:txBody>
            </p:sp>
          </p:grpSp>
          <p:grpSp>
            <p:nvGrpSpPr>
              <p:cNvPr id="785" name="Group 785"/>
              <p:cNvGrpSpPr/>
              <p:nvPr/>
            </p:nvGrpSpPr>
            <p:grpSpPr>
              <a:xfrm>
                <a:off x="8268747" y="1682854"/>
                <a:ext cx="1194024" cy="324677"/>
                <a:chOff x="0" y="0"/>
                <a:chExt cx="1194022" cy="324676"/>
              </a:xfrm>
            </p:grpSpPr>
            <p:sp>
              <p:nvSpPr>
                <p:cNvPr id="783" name="Shape 783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84" name="Shape 784"/>
                <p:cNvSpPr/>
                <p:nvPr/>
              </p:nvSpPr>
              <p:spPr>
                <a:xfrm>
                  <a:off x="174860" y="16779"/>
                  <a:ext cx="844303" cy="2911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음식점 관리</a:t>
                  </a:r>
                </a:p>
              </p:txBody>
            </p:sp>
          </p:grpSp>
          <p:sp>
            <p:nvSpPr>
              <p:cNvPr id="786" name="Shape 786"/>
              <p:cNvSpPr/>
              <p:nvPr/>
            </p:nvSpPr>
            <p:spPr>
              <a:xfrm flipV="1">
                <a:off x="1780840" y="848670"/>
                <a:ext cx="880176" cy="1208852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787" name="Shape 787"/>
              <p:cNvSpPr/>
              <p:nvPr/>
            </p:nvSpPr>
            <p:spPr>
              <a:xfrm flipV="1">
                <a:off x="1780840" y="1322386"/>
                <a:ext cx="908504" cy="735136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788" name="Shape 788"/>
              <p:cNvSpPr/>
              <p:nvPr/>
            </p:nvSpPr>
            <p:spPr>
              <a:xfrm flipV="1">
                <a:off x="1780840" y="1727672"/>
                <a:ext cx="893458" cy="329850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789" name="Shape 789"/>
              <p:cNvSpPr/>
              <p:nvPr/>
            </p:nvSpPr>
            <p:spPr>
              <a:xfrm>
                <a:off x="1780840" y="2057521"/>
                <a:ext cx="944663" cy="75439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1780840" y="2057521"/>
                <a:ext cx="2575707" cy="839068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791" name="Shape 791"/>
              <p:cNvSpPr/>
              <p:nvPr/>
            </p:nvSpPr>
            <p:spPr>
              <a:xfrm>
                <a:off x="1794196" y="3356142"/>
                <a:ext cx="1274497" cy="331418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792" name="Shape 792"/>
              <p:cNvSpPr/>
              <p:nvPr/>
            </p:nvSpPr>
            <p:spPr>
              <a:xfrm>
                <a:off x="1780840" y="2057521"/>
                <a:ext cx="1013695" cy="843683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grpSp>
            <p:nvGrpSpPr>
              <p:cNvPr id="795" name="Group 795"/>
              <p:cNvGrpSpPr/>
              <p:nvPr/>
            </p:nvGrpSpPr>
            <p:grpSpPr>
              <a:xfrm>
                <a:off x="4882603" y="4782168"/>
                <a:ext cx="1194712" cy="324677"/>
                <a:chOff x="0" y="0"/>
                <a:chExt cx="1194711" cy="324676"/>
              </a:xfrm>
            </p:grpSpPr>
            <p:sp>
              <p:nvSpPr>
                <p:cNvPr id="793" name="Shape 793"/>
                <p:cNvSpPr/>
                <p:nvPr/>
              </p:nvSpPr>
              <p:spPr>
                <a:xfrm>
                  <a:off x="-1" y="0"/>
                  <a:ext cx="1194713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94" name="Shape 794"/>
                <p:cNvSpPr/>
                <p:nvPr/>
              </p:nvSpPr>
              <p:spPr>
                <a:xfrm>
                  <a:off x="174961" y="22125"/>
                  <a:ext cx="844789" cy="2804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회원정보</a:t>
                  </a:r>
                </a:p>
              </p:txBody>
            </p:sp>
          </p:grpSp>
          <p:grpSp>
            <p:nvGrpSpPr>
              <p:cNvPr id="798" name="Group 798"/>
              <p:cNvGrpSpPr/>
              <p:nvPr/>
            </p:nvGrpSpPr>
            <p:grpSpPr>
              <a:xfrm>
                <a:off x="6514361" y="4779759"/>
                <a:ext cx="1194712" cy="324677"/>
                <a:chOff x="0" y="0"/>
                <a:chExt cx="1194711" cy="324676"/>
              </a:xfrm>
            </p:grpSpPr>
            <p:sp>
              <p:nvSpPr>
                <p:cNvPr id="796" name="Shape 796"/>
                <p:cNvSpPr/>
                <p:nvPr/>
              </p:nvSpPr>
              <p:spPr>
                <a:xfrm>
                  <a:off x="-1" y="0"/>
                  <a:ext cx="1194713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797" name="Shape 797"/>
                <p:cNvSpPr/>
                <p:nvPr/>
              </p:nvSpPr>
              <p:spPr>
                <a:xfrm>
                  <a:off x="174961" y="16779"/>
                  <a:ext cx="844789" cy="2911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r>
                    <a:t>수정</a:t>
                  </a:r>
                  <a:r>
                    <a:t>, </a:t>
                  </a:r>
                  <a:r>
                    <a:t>탈퇴</a:t>
                  </a:r>
                </a:p>
              </p:txBody>
            </p:sp>
          </p:grpSp>
          <p:sp>
            <p:nvSpPr>
              <p:cNvPr id="799" name="Shape 799"/>
              <p:cNvSpPr/>
              <p:nvPr/>
            </p:nvSpPr>
            <p:spPr>
              <a:xfrm flipV="1">
                <a:off x="3855040" y="612027"/>
                <a:ext cx="612922" cy="236644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00" name="Shape 800"/>
              <p:cNvSpPr/>
              <p:nvPr/>
            </p:nvSpPr>
            <p:spPr>
              <a:xfrm>
                <a:off x="3842452" y="365842"/>
                <a:ext cx="625511" cy="246186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01" name="Shape 801"/>
              <p:cNvSpPr/>
              <p:nvPr/>
            </p:nvSpPr>
            <p:spPr>
              <a:xfrm flipH="1">
                <a:off x="6124123" y="977197"/>
                <a:ext cx="9218" cy="263463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02" name="Shape 802"/>
              <p:cNvSpPr/>
              <p:nvPr/>
            </p:nvSpPr>
            <p:spPr>
              <a:xfrm>
                <a:off x="9462771" y="1845192"/>
                <a:ext cx="1447665" cy="649857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grpSp>
            <p:nvGrpSpPr>
              <p:cNvPr id="805" name="Group 805"/>
              <p:cNvGrpSpPr/>
              <p:nvPr/>
            </p:nvGrpSpPr>
            <p:grpSpPr>
              <a:xfrm>
                <a:off x="8244706" y="2374418"/>
                <a:ext cx="1194023" cy="324677"/>
                <a:chOff x="0" y="0"/>
                <a:chExt cx="1194022" cy="324676"/>
              </a:xfrm>
            </p:grpSpPr>
            <p:sp>
              <p:nvSpPr>
                <p:cNvPr id="803" name="Shape 803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0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804" name="Shape 804"/>
                <p:cNvSpPr/>
                <p:nvPr/>
              </p:nvSpPr>
              <p:spPr>
                <a:xfrm>
                  <a:off x="174860" y="24206"/>
                  <a:ext cx="844303" cy="27626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0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리뷰 관리</a:t>
                  </a:r>
                </a:p>
              </p:txBody>
            </p:sp>
          </p:grpSp>
          <p:sp>
            <p:nvSpPr>
              <p:cNvPr id="806" name="Shape 806"/>
              <p:cNvSpPr/>
              <p:nvPr/>
            </p:nvSpPr>
            <p:spPr>
              <a:xfrm flipV="1">
                <a:off x="3883366" y="612027"/>
                <a:ext cx="584596" cy="710360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07" name="Shape 807"/>
              <p:cNvSpPr/>
              <p:nvPr/>
            </p:nvSpPr>
            <p:spPr>
              <a:xfrm flipV="1">
                <a:off x="3868322" y="612027"/>
                <a:ext cx="599640" cy="1115646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08" name="Shape 808"/>
              <p:cNvSpPr/>
              <p:nvPr/>
            </p:nvSpPr>
            <p:spPr>
              <a:xfrm flipV="1">
                <a:off x="3919527" y="612027"/>
                <a:ext cx="548435" cy="1520933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09" name="Shape 809"/>
              <p:cNvSpPr/>
              <p:nvPr/>
            </p:nvSpPr>
            <p:spPr>
              <a:xfrm flipH="1">
                <a:off x="9476437" y="2495048"/>
                <a:ext cx="1434000" cy="1517187"/>
              </a:xfrm>
              <a:prstGeom prst="line">
                <a:avLst/>
              </a:prstGeom>
              <a:noFill/>
              <a:ln w="11430" cap="flat">
                <a:solidFill>
                  <a:srgbClr val="26262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3391547" y="3063539"/>
                <a:ext cx="417072" cy="461683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5465377" y="4504594"/>
                <a:ext cx="14582" cy="277575"/>
              </a:xfrm>
              <a:prstGeom prst="line">
                <a:avLst/>
              </a:prstGeom>
              <a:noFill/>
              <a:ln w="12700" cap="flat">
                <a:solidFill>
                  <a:srgbClr val="548235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4548545" y="3687559"/>
                <a:ext cx="334058" cy="1256948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13" name="Shape 813"/>
              <p:cNvSpPr/>
              <p:nvPr/>
            </p:nvSpPr>
            <p:spPr>
              <a:xfrm flipV="1">
                <a:off x="6077314" y="4942097"/>
                <a:ext cx="437047" cy="2410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14" name="Shape 814"/>
              <p:cNvSpPr/>
              <p:nvPr/>
            </p:nvSpPr>
            <p:spPr>
              <a:xfrm flipV="1">
                <a:off x="4548545" y="3677313"/>
                <a:ext cx="1552158" cy="10247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grpSp>
            <p:nvGrpSpPr>
              <p:cNvPr id="817" name="Group 817"/>
              <p:cNvGrpSpPr/>
              <p:nvPr/>
            </p:nvGrpSpPr>
            <p:grpSpPr>
              <a:xfrm>
                <a:off x="5881847" y="2629106"/>
                <a:ext cx="1194023" cy="442850"/>
                <a:chOff x="0" y="0"/>
                <a:chExt cx="1194022" cy="442849"/>
              </a:xfrm>
            </p:grpSpPr>
            <p:sp>
              <p:nvSpPr>
                <p:cNvPr id="815" name="Shape 815"/>
                <p:cNvSpPr/>
                <p:nvPr/>
              </p:nvSpPr>
              <p:spPr>
                <a:xfrm>
                  <a:off x="0" y="59087"/>
                  <a:ext cx="1194023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816" name="Shape 816"/>
                <p:cNvSpPr/>
                <p:nvPr/>
              </p:nvSpPr>
              <p:spPr>
                <a:xfrm>
                  <a:off x="174860" y="0"/>
                  <a:ext cx="844303" cy="4428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0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r>
                    <a:t>작성</a:t>
                  </a:r>
                  <a:r>
                    <a:t>, </a:t>
                  </a:r>
                  <a:r>
                    <a:t>수정</a:t>
                  </a:r>
                  <a:r>
                    <a:t>, </a:t>
                  </a:r>
                  <a:r>
                    <a:t>삭제</a:t>
                  </a:r>
                </a:p>
              </p:txBody>
            </p:sp>
          </p:grpSp>
          <p:grpSp>
            <p:nvGrpSpPr>
              <p:cNvPr id="820" name="Group 820"/>
              <p:cNvGrpSpPr/>
              <p:nvPr/>
            </p:nvGrpSpPr>
            <p:grpSpPr>
              <a:xfrm>
                <a:off x="6976354" y="904409"/>
                <a:ext cx="1194023" cy="442850"/>
                <a:chOff x="0" y="0"/>
                <a:chExt cx="1194022" cy="442849"/>
              </a:xfrm>
            </p:grpSpPr>
            <p:sp>
              <p:nvSpPr>
                <p:cNvPr id="818" name="Shape 818"/>
                <p:cNvSpPr/>
                <p:nvPr/>
              </p:nvSpPr>
              <p:spPr>
                <a:xfrm>
                  <a:off x="0" y="59087"/>
                  <a:ext cx="1194023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819" name="Shape 819"/>
                <p:cNvSpPr/>
                <p:nvPr/>
              </p:nvSpPr>
              <p:spPr>
                <a:xfrm>
                  <a:off x="174860" y="0"/>
                  <a:ext cx="844303" cy="4428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0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r>
                    <a:t>작성</a:t>
                  </a:r>
                  <a:r>
                    <a:t>, </a:t>
                  </a:r>
                  <a:r>
                    <a:t>수정</a:t>
                  </a:r>
                  <a:r>
                    <a:t>, </a:t>
                  </a:r>
                  <a:r>
                    <a:t>삭제</a:t>
                  </a:r>
                </a:p>
              </p:txBody>
            </p:sp>
          </p:grpSp>
          <p:grpSp>
            <p:nvGrpSpPr>
              <p:cNvPr id="823" name="Group 823"/>
              <p:cNvGrpSpPr/>
              <p:nvPr/>
            </p:nvGrpSpPr>
            <p:grpSpPr>
              <a:xfrm>
                <a:off x="5903538" y="2126329"/>
                <a:ext cx="1194024" cy="471587"/>
                <a:chOff x="0" y="0"/>
                <a:chExt cx="1194022" cy="471585"/>
              </a:xfrm>
            </p:grpSpPr>
            <p:sp>
              <p:nvSpPr>
                <p:cNvPr id="821" name="Shape 821"/>
                <p:cNvSpPr/>
                <p:nvPr/>
              </p:nvSpPr>
              <p:spPr>
                <a:xfrm>
                  <a:off x="0" y="73455"/>
                  <a:ext cx="1194023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822" name="Shape 822"/>
                <p:cNvSpPr/>
                <p:nvPr/>
              </p:nvSpPr>
              <p:spPr>
                <a:xfrm>
                  <a:off x="174860" y="-1"/>
                  <a:ext cx="844303" cy="47158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r>
                    <a:t>댓글</a:t>
                  </a:r>
                  <a:r>
                    <a:t>, </a:t>
                  </a:r>
                  <a:endParaRPr>
                    <a:solidFill>
                      <a:srgbClr val="FFFFFF"/>
                    </a:solidFill>
                  </a:endParaRPr>
                </a:p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  <a:r>
                    <a:t>공감</a:t>
                  </a:r>
                </a:p>
              </p:txBody>
            </p:sp>
          </p:grpSp>
          <p:grpSp>
            <p:nvGrpSpPr>
              <p:cNvPr id="826" name="Group 826"/>
              <p:cNvGrpSpPr/>
              <p:nvPr/>
            </p:nvGrpSpPr>
            <p:grpSpPr>
              <a:xfrm>
                <a:off x="7000874" y="1425915"/>
                <a:ext cx="1194023" cy="324677"/>
                <a:chOff x="0" y="0"/>
                <a:chExt cx="1194022" cy="324676"/>
              </a:xfrm>
            </p:grpSpPr>
            <p:sp>
              <p:nvSpPr>
                <p:cNvPr id="824" name="Shape 824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800">
                      <a:solidFill>
                        <a:srgbClr val="FFFFFF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825" name="Shape 825"/>
                <p:cNvSpPr/>
                <p:nvPr/>
              </p:nvSpPr>
              <p:spPr>
                <a:xfrm>
                  <a:off x="174860" y="22125"/>
                  <a:ext cx="844303" cy="2804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공감</a:t>
                  </a:r>
                </a:p>
              </p:txBody>
            </p:sp>
          </p:grpSp>
          <p:sp>
            <p:nvSpPr>
              <p:cNvPr id="827" name="Shape 827"/>
              <p:cNvSpPr/>
              <p:nvPr/>
            </p:nvSpPr>
            <p:spPr>
              <a:xfrm flipH="1">
                <a:off x="6558704" y="1125834"/>
                <a:ext cx="417650" cy="277164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grpSp>
            <p:nvGrpSpPr>
              <p:cNvPr id="830" name="Group 830"/>
              <p:cNvGrpSpPr/>
              <p:nvPr/>
            </p:nvGrpSpPr>
            <p:grpSpPr>
              <a:xfrm>
                <a:off x="6976353" y="478744"/>
                <a:ext cx="1194024" cy="324677"/>
                <a:chOff x="0" y="0"/>
                <a:chExt cx="1194022" cy="324676"/>
              </a:xfrm>
            </p:grpSpPr>
            <p:sp>
              <p:nvSpPr>
                <p:cNvPr id="828" name="Shape 828"/>
                <p:cNvSpPr/>
                <p:nvPr/>
              </p:nvSpPr>
              <p:spPr>
                <a:xfrm>
                  <a:off x="-1" y="0"/>
                  <a:ext cx="1194024" cy="324677"/>
                </a:xfrm>
                <a:prstGeom prst="ellipse">
                  <a:avLst/>
                </a:prstGeom>
                <a:solidFill>
                  <a:srgbClr val="ECECE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pPr>
                </a:p>
              </p:txBody>
            </p:sp>
            <p:sp>
              <p:nvSpPr>
                <p:cNvPr id="829" name="Shape 829"/>
                <p:cNvSpPr/>
                <p:nvPr/>
              </p:nvSpPr>
              <p:spPr>
                <a:xfrm>
                  <a:off x="174860" y="22125"/>
                  <a:ext cx="844303" cy="2804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defTabSz="914400">
                    <a:defRPr sz="1100">
                      <a:ln w="9525">
                        <a:solidFill>
                          <a:srgbClr val="262626">
                            <a:alpha val="10000"/>
                          </a:srgbClr>
                        </a:solidFill>
                      </a:ln>
                      <a:solidFill>
                        <a:srgbClr val="262626"/>
                      </a:solidFill>
                      <a:latin typeface="맑은 고딕"/>
                      <a:ea typeface="맑은 고딕"/>
                      <a:cs typeface="맑은 고딕"/>
                      <a:sym typeface="맑은 고딕"/>
                    </a:defRPr>
                  </a:lvl1pPr>
                </a:lstStyle>
                <a:p>
                  <a:pPr/>
                  <a:r>
                    <a:t>별점</a:t>
                  </a:r>
                </a:p>
              </p:txBody>
            </p:sp>
          </p:grpSp>
          <p:sp>
            <p:nvSpPr>
              <p:cNvPr id="831" name="Shape 831"/>
              <p:cNvSpPr/>
              <p:nvPr/>
            </p:nvSpPr>
            <p:spPr>
              <a:xfrm flipH="1" flipV="1">
                <a:off x="6558704" y="1402997"/>
                <a:ext cx="442171" cy="185257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32" name="Shape 832"/>
              <p:cNvSpPr/>
              <p:nvPr/>
            </p:nvSpPr>
            <p:spPr>
              <a:xfrm flipH="1">
                <a:off x="6558704" y="641082"/>
                <a:ext cx="417650" cy="761916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33" name="Shape 833"/>
              <p:cNvSpPr/>
              <p:nvPr/>
            </p:nvSpPr>
            <p:spPr>
              <a:xfrm flipH="1">
                <a:off x="5550572" y="2362122"/>
                <a:ext cx="352967" cy="534468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34" name="Shape 834"/>
              <p:cNvSpPr/>
              <p:nvPr/>
            </p:nvSpPr>
            <p:spPr>
              <a:xfrm flipH="1">
                <a:off x="5550572" y="2850531"/>
                <a:ext cx="331276" cy="46059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35" name="Shape 835"/>
              <p:cNvSpPr/>
              <p:nvPr/>
            </p:nvSpPr>
            <p:spPr>
              <a:xfrm>
                <a:off x="4974615" y="2355515"/>
                <a:ext cx="706709" cy="2387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sz="8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pPr/>
                <a:r>
                  <a:t>&lt;&lt;extend&gt;&gt;</a:t>
                </a:r>
              </a:p>
            </p:txBody>
          </p:sp>
          <p:sp>
            <p:nvSpPr>
              <p:cNvPr id="836" name="Shape 836"/>
              <p:cNvSpPr/>
              <p:nvPr/>
            </p:nvSpPr>
            <p:spPr>
              <a:xfrm>
                <a:off x="5970474" y="931138"/>
                <a:ext cx="706710" cy="23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sz="8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pPr/>
                <a:r>
                  <a:t>&lt;&lt;extend&gt;&gt;</a:t>
                </a:r>
              </a:p>
            </p:txBody>
          </p:sp>
          <p:sp>
            <p:nvSpPr>
              <p:cNvPr id="837" name="Shape 837"/>
              <p:cNvSpPr/>
              <p:nvPr/>
            </p:nvSpPr>
            <p:spPr>
              <a:xfrm>
                <a:off x="4828844" y="3410353"/>
                <a:ext cx="706709" cy="23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sz="8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pPr/>
                <a:r>
                  <a:t>&lt;&lt;extend&gt;&gt;</a:t>
                </a:r>
              </a:p>
            </p:txBody>
          </p:sp>
          <p:sp>
            <p:nvSpPr>
              <p:cNvPr id="838" name="Shape 838"/>
              <p:cNvSpPr/>
              <p:nvPr/>
            </p:nvSpPr>
            <p:spPr>
              <a:xfrm>
                <a:off x="5597876" y="4518619"/>
                <a:ext cx="725201" cy="23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sz="8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pPr/>
                <a:r>
                  <a:t>&lt;&lt;include&gt;&gt;</a:t>
                </a:r>
              </a:p>
            </p:txBody>
          </p:sp>
          <p:sp>
            <p:nvSpPr>
              <p:cNvPr id="839" name="Shape 839"/>
              <p:cNvSpPr/>
              <p:nvPr/>
            </p:nvSpPr>
            <p:spPr>
              <a:xfrm>
                <a:off x="4548545" y="3687559"/>
                <a:ext cx="494680" cy="539909"/>
              </a:xfrm>
              <a:prstGeom prst="line">
                <a:avLst/>
              </a:prstGeom>
              <a:noFill/>
              <a:ln w="12700" cap="flat">
                <a:solidFill>
                  <a:srgbClr val="FFC000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40" name="Shape 840"/>
              <p:cNvSpPr/>
              <p:nvPr/>
            </p:nvSpPr>
            <p:spPr>
              <a:xfrm flipH="1" flipV="1">
                <a:off x="5479960" y="612027"/>
                <a:ext cx="218802" cy="202833"/>
              </a:xfrm>
              <a:prstGeom prst="line">
                <a:avLst/>
              </a:prstGeom>
              <a:noFill/>
              <a:ln w="12700" cap="flat">
                <a:solidFill>
                  <a:srgbClr val="548235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41" name="Shape 841"/>
              <p:cNvSpPr/>
              <p:nvPr/>
            </p:nvSpPr>
            <p:spPr>
              <a:xfrm>
                <a:off x="7573366" y="803419"/>
                <a:ext cx="1" cy="160078"/>
              </a:xfrm>
              <a:prstGeom prst="line">
                <a:avLst/>
              </a:prstGeom>
              <a:noFill/>
              <a:ln w="12700" cap="flat">
                <a:solidFill>
                  <a:srgbClr val="548235"/>
                </a:solidFill>
                <a:prstDash val="dash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</a:p>
            </p:txBody>
          </p:sp>
          <p:sp>
            <p:nvSpPr>
              <p:cNvPr id="842" name="Shape 842"/>
              <p:cNvSpPr/>
              <p:nvPr/>
            </p:nvSpPr>
            <p:spPr>
              <a:xfrm>
                <a:off x="7582352" y="763319"/>
                <a:ext cx="725201" cy="23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sz="8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pPr/>
                <a:r>
                  <a:t>&lt;&lt;include&gt;&gt;</a:t>
                </a:r>
              </a:p>
            </p:txBody>
          </p:sp>
          <p:sp>
            <p:nvSpPr>
              <p:cNvPr id="843" name="Shape 843"/>
              <p:cNvSpPr/>
              <p:nvPr/>
            </p:nvSpPr>
            <p:spPr>
              <a:xfrm>
                <a:off x="5597874" y="592322"/>
                <a:ext cx="725201" cy="23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sz="8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pPr/>
                <a:r>
                  <a:t>&lt;&lt;include&gt;&gt;</a:t>
                </a:r>
              </a:p>
            </p:txBody>
          </p:sp>
          <p:sp>
            <p:nvSpPr>
              <p:cNvPr id="844" name="Shape 844"/>
              <p:cNvSpPr/>
              <p:nvPr/>
            </p:nvSpPr>
            <p:spPr>
              <a:xfrm>
                <a:off x="3787073" y="3104656"/>
                <a:ext cx="706710" cy="23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just" defTabSz="914400">
                  <a:defRPr sz="800">
                    <a:ln w="9525">
                      <a:solidFill>
                        <a:srgbClr val="262626">
                          <a:alpha val="10000"/>
                        </a:srgbClr>
                      </a:solidFill>
                    </a:ln>
                    <a:solidFill>
                      <a:srgbClr val="262626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lvl1pPr>
              </a:lstStyle>
              <a:p>
                <a:pPr/>
                <a:r>
                  <a:t>&lt;&lt;extend&gt;&gt;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roup 850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848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9" name="Shape 849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51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Shape 852"/>
          <p:cNvSpPr/>
          <p:nvPr/>
        </p:nvSpPr>
        <p:spPr>
          <a:xfrm>
            <a:off x="2050197" y="1368364"/>
            <a:ext cx="2055233" cy="871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3" name="Shape 853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업무분담</a:t>
            </a:r>
          </a:p>
        </p:txBody>
      </p:sp>
      <p:sp>
        <p:nvSpPr>
          <p:cNvPr id="854" name="Shape 854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55" name="Shape 855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56" name="Shape 856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57" name="Shape 857"/>
          <p:cNvSpPr/>
          <p:nvPr/>
        </p:nvSpPr>
        <p:spPr>
          <a:xfrm>
            <a:off x="5309527" y="7058410"/>
            <a:ext cx="3233909" cy="15124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웹 서비스</a:t>
            </a:r>
            <a:r>
              <a:t>&gt;</a:t>
            </a:r>
            <a:r>
              <a:t> 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UI </a:t>
            </a:r>
            <a:r>
              <a:t>설계</a:t>
            </a:r>
            <a:r>
              <a:t> </a:t>
            </a:r>
            <a:r>
              <a:t>및 구현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공통</a:t>
            </a:r>
            <a:r>
              <a:t>&gt;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소프트웨어 설계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</a:t>
            </a:r>
            <a:r>
              <a:t>- E-R diagram </a:t>
            </a:r>
            <a:r>
              <a:t>및 전반적인 프로젝트 설계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- </a:t>
            </a:r>
            <a:r>
              <a:t>기획 및 </a:t>
            </a:r>
            <a:r>
              <a:t>PPT </a:t>
            </a:r>
            <a:r>
              <a:t>제작</a:t>
            </a:r>
          </a:p>
        </p:txBody>
      </p:sp>
      <p:sp>
        <p:nvSpPr>
          <p:cNvPr id="858" name="Shape 858"/>
          <p:cNvSpPr/>
          <p:nvPr/>
        </p:nvSpPr>
        <p:spPr>
          <a:xfrm>
            <a:off x="5309527" y="2757335"/>
            <a:ext cx="3233910" cy="30310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웹 서비스</a:t>
            </a:r>
            <a:r>
              <a:t>&gt;</a:t>
            </a:r>
            <a:r>
              <a:t> 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다음 지도 </a:t>
            </a:r>
            <a:r>
              <a:t>API</a:t>
            </a:r>
            <a:r>
              <a:t>를 이용한 음식점 위치 표시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카테고리</a:t>
            </a:r>
            <a:r>
              <a:t>(</a:t>
            </a:r>
            <a:r>
              <a:t>조회수순</a:t>
            </a:r>
            <a:r>
              <a:t>,</a:t>
            </a:r>
            <a:r>
              <a:t>평점순</a:t>
            </a:r>
            <a:r>
              <a:t>,</a:t>
            </a:r>
            <a:r>
              <a:t>리뷰가많은순</a:t>
            </a:r>
            <a:r>
              <a:t>)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음식종류</a:t>
            </a:r>
            <a:r>
              <a:t>(</a:t>
            </a:r>
            <a:r>
              <a:t>한식</a:t>
            </a:r>
            <a:r>
              <a:t>,</a:t>
            </a:r>
            <a:r>
              <a:t>중식</a:t>
            </a:r>
            <a:r>
              <a:t>,</a:t>
            </a:r>
            <a:r>
              <a:t>일식 등등</a:t>
            </a:r>
            <a:r>
              <a:t>)</a:t>
            </a:r>
            <a:r>
              <a:t>별음식점 분류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사용자 방문 로그 남기기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검색필터를 이용한 검색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실시간 검색어 순위 보이기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안드로이드 앱</a:t>
            </a:r>
            <a:r>
              <a:t>&gt;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음식종류별 음식점 구분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 검색창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음식정 상세정보 화면</a:t>
            </a:r>
            <a:r>
              <a:t>(</a:t>
            </a:r>
            <a:r>
              <a:t>상세정보</a:t>
            </a:r>
            <a:r>
              <a:t>, </a:t>
            </a:r>
            <a:r>
              <a:t>주요리뷰</a:t>
            </a:r>
            <a:r>
              <a:t>, </a:t>
            </a:r>
            <a:r>
              <a:t>블로그리뷰</a:t>
            </a:r>
            <a:r>
              <a:t>)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웹뷰를 이용한 블로그리뷰 검색창보기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공통</a:t>
            </a:r>
            <a:r>
              <a:t>&gt;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소프트웨어 설계</a:t>
            </a:r>
          </a:p>
          <a:p>
            <a:pPr algn="l"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</a:t>
            </a:r>
            <a:r>
              <a:t>- E-R diagram </a:t>
            </a:r>
            <a:r>
              <a:t>및 전반적인 프로젝트 설계</a:t>
            </a:r>
          </a:p>
        </p:txBody>
      </p:sp>
      <p:sp>
        <p:nvSpPr>
          <p:cNvPr id="859" name="Shape 859"/>
          <p:cNvSpPr/>
          <p:nvPr/>
        </p:nvSpPr>
        <p:spPr>
          <a:xfrm>
            <a:off x="9327381" y="2757335"/>
            <a:ext cx="3233909" cy="30310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웹 서비스</a:t>
            </a:r>
            <a:r>
              <a:t>&gt;</a:t>
            </a:r>
            <a:r>
              <a:t> 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후기 작성</a:t>
            </a:r>
            <a:r>
              <a:t>( </a:t>
            </a:r>
            <a:r>
              <a:t>작성</a:t>
            </a:r>
            <a:r>
              <a:t>, </a:t>
            </a:r>
            <a:r>
              <a:t>삭제</a:t>
            </a:r>
            <a:r>
              <a:t>, </a:t>
            </a:r>
            <a:r>
              <a:t>수정</a:t>
            </a:r>
            <a:r>
              <a:t> )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Ajax</a:t>
            </a:r>
            <a:r>
              <a:t>를 사용한 비동기 통신 </a:t>
            </a:r>
            <a:r>
              <a:t>( </a:t>
            </a:r>
            <a:r>
              <a:t>좋아요</a:t>
            </a:r>
            <a:r>
              <a:t>, </a:t>
            </a:r>
            <a:r>
              <a:t>싫어요 </a:t>
            </a:r>
            <a:r>
              <a:t>)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안드로이드 앱</a:t>
            </a:r>
            <a:r>
              <a:t>&gt;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웹 </a:t>
            </a:r>
            <a:r>
              <a:t>&amp; </a:t>
            </a:r>
            <a:r>
              <a:t>연동 </a:t>
            </a:r>
            <a:r>
              <a:t>(</a:t>
            </a:r>
            <a:r>
              <a:t>리뷰 리스트 출력</a:t>
            </a:r>
            <a:r>
              <a:t>)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작성 </a:t>
            </a:r>
            <a:r>
              <a:t>(</a:t>
            </a:r>
            <a:r>
              <a:t>갤러리로부터 이미지 받아 서버에 전송</a:t>
            </a:r>
            <a:r>
              <a:t>)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548235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&lt;IOS </a:t>
            </a:r>
            <a:r>
              <a:t>앱</a:t>
            </a:r>
            <a:r>
              <a:t>&gt;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548235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앱서비스 담당 부분을</a:t>
            </a:r>
            <a:r>
              <a:t> </a:t>
            </a:r>
            <a:r>
              <a:t>안드로이드 앱으로 구현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A9D18E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공통</a:t>
            </a:r>
            <a:r>
              <a:t>&gt;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소프트웨어 설계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</a:t>
            </a:r>
            <a:r>
              <a:t>- E-R diagram </a:t>
            </a:r>
            <a:r>
              <a:t>및 전반적인 프로젝트 설계</a:t>
            </a:r>
          </a:p>
        </p:txBody>
      </p:sp>
      <p:sp>
        <p:nvSpPr>
          <p:cNvPr id="860" name="Shape 860"/>
          <p:cNvSpPr/>
          <p:nvPr/>
        </p:nvSpPr>
        <p:spPr>
          <a:xfrm>
            <a:off x="9327380" y="7057653"/>
            <a:ext cx="3233909" cy="1513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웹 서비스</a:t>
            </a:r>
            <a:r>
              <a:t>&gt;</a:t>
            </a:r>
            <a:r>
              <a:t> 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상세리뷰 게시판 구현</a:t>
            </a:r>
            <a:r>
              <a:t>(</a:t>
            </a:r>
            <a:r>
              <a:t>추가</a:t>
            </a:r>
            <a:r>
              <a:t>, </a:t>
            </a:r>
            <a:r>
              <a:t>수정</a:t>
            </a:r>
            <a:r>
              <a:t>, </a:t>
            </a:r>
            <a:r>
              <a:t>삭제</a:t>
            </a:r>
            <a:r>
              <a:t>, </a:t>
            </a:r>
            <a:r>
              <a:t>페이징</a:t>
            </a:r>
            <a:r>
              <a:t>, </a:t>
            </a:r>
            <a:r>
              <a:t>댓글</a:t>
            </a:r>
            <a:r>
              <a:t>)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웹 에디터 </a:t>
            </a:r>
            <a:r>
              <a:t>API</a:t>
            </a:r>
            <a:r>
              <a:t>사용 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공통</a:t>
            </a:r>
            <a:r>
              <a:t>&gt;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소프트웨어 설계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</a:t>
            </a:r>
            <a:r>
              <a:t>- E-R diagram </a:t>
            </a:r>
            <a:r>
              <a:t>및 전반적인 프로젝트 설계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</a:t>
            </a:r>
            <a:r>
              <a:t>- </a:t>
            </a:r>
            <a:r>
              <a:t>기획 및 </a:t>
            </a:r>
            <a:r>
              <a:t>PPT </a:t>
            </a:r>
            <a:r>
              <a:t>제작</a:t>
            </a:r>
          </a:p>
        </p:txBody>
      </p:sp>
      <p:sp>
        <p:nvSpPr>
          <p:cNvPr id="861" name="Shape 861"/>
          <p:cNvSpPr/>
          <p:nvPr/>
        </p:nvSpPr>
        <p:spPr>
          <a:xfrm>
            <a:off x="1291674" y="7094705"/>
            <a:ext cx="3233909" cy="15124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웹 서비스</a:t>
            </a:r>
            <a:r>
              <a:t>&gt;</a:t>
            </a:r>
            <a:r>
              <a:t> 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회원관리 전반</a:t>
            </a:r>
            <a:r>
              <a:t>(</a:t>
            </a:r>
            <a:r>
              <a:t>추가</a:t>
            </a:r>
            <a:r>
              <a:t>, </a:t>
            </a:r>
            <a:r>
              <a:t>수정</a:t>
            </a:r>
            <a:r>
              <a:t>, </a:t>
            </a:r>
            <a:r>
              <a:t>삭제</a:t>
            </a:r>
            <a:r>
              <a:t>), </a:t>
            </a:r>
            <a:r>
              <a:t>로그인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공통</a:t>
            </a:r>
            <a:r>
              <a:t>&gt;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소프트웨어 설계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</a:t>
            </a:r>
            <a:r>
              <a:t>- E-R diagram </a:t>
            </a:r>
            <a:r>
              <a:t>및 전반적인 프로젝트 설계</a:t>
            </a:r>
          </a:p>
        </p:txBody>
      </p:sp>
      <p:sp>
        <p:nvSpPr>
          <p:cNvPr id="862" name="Shape 862"/>
          <p:cNvSpPr/>
          <p:nvPr/>
        </p:nvSpPr>
        <p:spPr>
          <a:xfrm>
            <a:off x="1230259" y="2353700"/>
            <a:ext cx="3233910" cy="404723"/>
          </a:xfrm>
          <a:prstGeom prst="rect">
            <a:avLst/>
          </a:prstGeom>
          <a:solidFill>
            <a:srgbClr val="403D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863" name="Shape 863"/>
          <p:cNvSpPr/>
          <p:nvPr/>
        </p:nvSpPr>
        <p:spPr>
          <a:xfrm>
            <a:off x="1230259" y="2386950"/>
            <a:ext cx="3233910" cy="33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송기민</a:t>
            </a:r>
          </a:p>
        </p:txBody>
      </p:sp>
      <p:sp>
        <p:nvSpPr>
          <p:cNvPr id="864" name="Shape 864"/>
          <p:cNvSpPr/>
          <p:nvPr/>
        </p:nvSpPr>
        <p:spPr>
          <a:xfrm>
            <a:off x="1230259" y="2758422"/>
            <a:ext cx="3233910" cy="30215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웹 서비스</a:t>
            </a:r>
            <a:r>
              <a:t>&gt;</a:t>
            </a:r>
            <a:r>
              <a:t> 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채팅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- </a:t>
            </a:r>
            <a:r>
              <a:t>웹소켓을 활용한 양방향 통신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회원정보 수정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안드로이드 앱</a:t>
            </a:r>
            <a:r>
              <a:t>&gt;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0070C0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Restful </a:t>
            </a:r>
            <a:r>
              <a:t>을 이용한 웹 </a:t>
            </a:r>
            <a:r>
              <a:t>&amp; </a:t>
            </a:r>
            <a:r>
              <a:t>앱 연동 작업 </a:t>
            </a:r>
            <a:r>
              <a:t>(</a:t>
            </a:r>
            <a:r>
              <a:t>로그인</a:t>
            </a:r>
            <a:r>
              <a:t>,</a:t>
            </a:r>
            <a:r>
              <a:t>로그 아웃</a:t>
            </a:r>
            <a:r>
              <a:t>,</a:t>
            </a:r>
            <a:r>
              <a:t>내 정보</a:t>
            </a:r>
            <a:r>
              <a:t>,</a:t>
            </a:r>
            <a:r>
              <a:t>회원가입</a:t>
            </a:r>
            <a:r>
              <a:t>,</a:t>
            </a:r>
            <a:r>
              <a:t>회원정보 수정</a:t>
            </a:r>
            <a:r>
              <a:t>) </a:t>
            </a:r>
            <a:r>
              <a:t>등 기본적인 기능만 웹과 연동시킴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&lt;</a:t>
            </a:r>
            <a:r>
              <a:t>공통</a:t>
            </a:r>
            <a:r>
              <a:t>&gt;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소프트웨어 설계</a:t>
            </a:r>
          </a:p>
          <a:p>
            <a:pPr algn="l"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solidFill>
                  <a:srgbClr val="C55A11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  </a:t>
            </a:r>
            <a:r>
              <a:t>- E-R diagram </a:t>
            </a:r>
            <a:r>
              <a:t>및 전반적인 프로젝트 설계</a:t>
            </a:r>
          </a:p>
        </p:txBody>
      </p:sp>
      <p:sp>
        <p:nvSpPr>
          <p:cNvPr id="865" name="Shape 865"/>
          <p:cNvSpPr/>
          <p:nvPr/>
        </p:nvSpPr>
        <p:spPr>
          <a:xfrm>
            <a:off x="5309527" y="2353700"/>
            <a:ext cx="3233910" cy="404723"/>
          </a:xfrm>
          <a:prstGeom prst="rect">
            <a:avLst/>
          </a:prstGeom>
          <a:solidFill>
            <a:srgbClr val="403D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866" name="Shape 866"/>
          <p:cNvSpPr/>
          <p:nvPr/>
        </p:nvSpPr>
        <p:spPr>
          <a:xfrm>
            <a:off x="5309527" y="2386950"/>
            <a:ext cx="3233910" cy="33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김다정</a:t>
            </a:r>
          </a:p>
        </p:txBody>
      </p:sp>
      <p:sp>
        <p:nvSpPr>
          <p:cNvPr id="867" name="Shape 867"/>
          <p:cNvSpPr/>
          <p:nvPr/>
        </p:nvSpPr>
        <p:spPr>
          <a:xfrm>
            <a:off x="9327381" y="2353700"/>
            <a:ext cx="3233909" cy="404723"/>
          </a:xfrm>
          <a:prstGeom prst="rect">
            <a:avLst/>
          </a:prstGeom>
          <a:solidFill>
            <a:srgbClr val="403D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868" name="Shape 868"/>
          <p:cNvSpPr/>
          <p:nvPr/>
        </p:nvSpPr>
        <p:spPr>
          <a:xfrm>
            <a:off x="9327381" y="2386950"/>
            <a:ext cx="3233909" cy="33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김보희</a:t>
            </a:r>
          </a:p>
        </p:txBody>
      </p:sp>
      <p:sp>
        <p:nvSpPr>
          <p:cNvPr id="869" name="Shape 869"/>
          <p:cNvSpPr/>
          <p:nvPr/>
        </p:nvSpPr>
        <p:spPr>
          <a:xfrm>
            <a:off x="9327381" y="6652931"/>
            <a:ext cx="3233909" cy="404723"/>
          </a:xfrm>
          <a:prstGeom prst="rect">
            <a:avLst/>
          </a:prstGeom>
          <a:solidFill>
            <a:srgbClr val="403D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870" name="Shape 870"/>
          <p:cNvSpPr/>
          <p:nvPr/>
        </p:nvSpPr>
        <p:spPr>
          <a:xfrm>
            <a:off x="9327381" y="6686181"/>
            <a:ext cx="3233909" cy="33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하치수</a:t>
            </a:r>
          </a:p>
        </p:txBody>
      </p:sp>
      <p:sp>
        <p:nvSpPr>
          <p:cNvPr id="871" name="Shape 871"/>
          <p:cNvSpPr/>
          <p:nvPr/>
        </p:nvSpPr>
        <p:spPr>
          <a:xfrm>
            <a:off x="5309527" y="6653687"/>
            <a:ext cx="3233909" cy="404724"/>
          </a:xfrm>
          <a:prstGeom prst="rect">
            <a:avLst/>
          </a:prstGeom>
          <a:solidFill>
            <a:srgbClr val="403D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872" name="Shape 872"/>
          <p:cNvSpPr/>
          <p:nvPr/>
        </p:nvSpPr>
        <p:spPr>
          <a:xfrm>
            <a:off x="5309527" y="6686937"/>
            <a:ext cx="3233909" cy="338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김정우</a:t>
            </a:r>
          </a:p>
        </p:txBody>
      </p:sp>
      <p:sp>
        <p:nvSpPr>
          <p:cNvPr id="873" name="Shape 873"/>
          <p:cNvSpPr/>
          <p:nvPr/>
        </p:nvSpPr>
        <p:spPr>
          <a:xfrm>
            <a:off x="1291674" y="6689983"/>
            <a:ext cx="3233910" cy="404723"/>
          </a:xfrm>
          <a:prstGeom prst="rect">
            <a:avLst/>
          </a:prstGeom>
          <a:solidFill>
            <a:srgbClr val="403D3B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874" name="Shape 874"/>
          <p:cNvSpPr/>
          <p:nvPr/>
        </p:nvSpPr>
        <p:spPr>
          <a:xfrm>
            <a:off x="1291674" y="6723233"/>
            <a:ext cx="3233910" cy="33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이욱준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roup 878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876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7" name="Shape 877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79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hape 880"/>
          <p:cNvSpPr/>
          <p:nvPr/>
        </p:nvSpPr>
        <p:spPr>
          <a:xfrm>
            <a:off x="2050197" y="1368364"/>
            <a:ext cx="2055233" cy="871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1" name="Shape 881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작업일정</a:t>
            </a:r>
          </a:p>
        </p:txBody>
      </p:sp>
      <p:sp>
        <p:nvSpPr>
          <p:cNvPr id="882" name="Shape 882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83" name="Shape 883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84" name="Shape 884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aphicFrame>
        <p:nvGraphicFramePr>
          <p:cNvPr id="885" name="Table 885"/>
          <p:cNvGraphicFramePr/>
          <p:nvPr/>
        </p:nvGraphicFramePr>
        <p:xfrm>
          <a:off x="1105729" y="2174659"/>
          <a:ext cx="11321253" cy="544870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30599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62647"/>
                <a:gridCol w="179874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8737"/>
                <a:gridCol w="175154"/>
                <a:gridCol w="159887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  <a:gridCol w="171262"/>
              </a:tblGrid>
              <a:tr h="228600">
                <a:tc rowSpan="2">
                  <a:txBody>
                    <a:bodyPr/>
                    <a:lstStyle/>
                    <a:p>
                      <a:pPr defTabSz="914400"/>
                      <a:r>
                        <a: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작업내용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B37"/>
                    </a:solidFill>
                  </a:tcPr>
                </a:tc>
                <a:tc gridSpan="7">
                  <a:txBody>
                    <a:bodyPr/>
                    <a:lstStyle/>
                    <a:p>
                      <a:pPr defTabSz="914400">
                        <a:def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1</a:t>
                      </a:r>
                      <a:r>
                        <a:t>주차</a:t>
                      </a:r>
                    </a:p>
                  </a:txBody>
                  <a:tcPr marL="45676" marR="45676" marT="45676" marB="45676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B3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defTabSz="914400">
                        <a:def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2</a:t>
                      </a:r>
                      <a:r>
                        <a:t>주차</a:t>
                      </a:r>
                    </a:p>
                  </a:txBody>
                  <a:tcPr marL="45676" marR="45676" marT="45676" marB="45676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B3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defTabSz="914400">
                        <a:def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3</a:t>
                      </a:r>
                      <a:r>
                        <a:t>주차</a:t>
                      </a:r>
                    </a:p>
                  </a:txBody>
                  <a:tcPr marL="45676" marR="45676" marT="45676" marB="45676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B3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defTabSz="914400">
                        <a:def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4</a:t>
                      </a:r>
                      <a:r>
                        <a:t>주차</a:t>
                      </a:r>
                    </a:p>
                  </a:txBody>
                  <a:tcPr marL="45676" marR="45676" marT="45676" marB="45676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B3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defTabSz="914400">
                        <a:def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5</a:t>
                      </a:r>
                      <a:r>
                        <a:t>주차</a:t>
                      </a:r>
                    </a:p>
                  </a:txBody>
                  <a:tcPr marL="45676" marR="45676" marT="45676" marB="45676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B3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defTabSz="914400">
                        <a:def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6</a:t>
                      </a:r>
                      <a:r>
                        <a:t>주차</a:t>
                      </a:r>
                    </a:p>
                  </a:txBody>
                  <a:tcPr marL="45676" marR="45676" marT="45676" marB="45676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B3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defTabSz="914400">
                        <a:def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7</a:t>
                      </a:r>
                      <a:r>
                        <a:t>주차</a:t>
                      </a:r>
                    </a:p>
                  </a:txBody>
                  <a:tcPr marL="45676" marR="45676" marT="45676" marB="45676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B3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defTabSz="914400">
                        <a:def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8</a:t>
                      </a:r>
                      <a:r>
                        <a:t>주차</a:t>
                      </a:r>
                    </a:p>
                  </a:txBody>
                  <a:tcPr marL="45676" marR="45676" marT="45676" marB="45676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B3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39250"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6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7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8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9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10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11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12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13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14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15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16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17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18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19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20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21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22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23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24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25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26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27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28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29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30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31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32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33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34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35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36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37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38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39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40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41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42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43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44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45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46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47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48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49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50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51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52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53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54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55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56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D96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>
                        <a:defRPr b="1" sz="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 </a:t>
                      </a:r>
                      <a:r>
                        <a:t>  기획 및 설계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>
                        <a:defRPr b="1" sz="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   </a:t>
                      </a:r>
                      <a:r>
                        <a:t>회원 정보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가입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>
                        <a:def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로그인</a:t>
                      </a:r>
                      <a:r>
                        <a:t>/</a:t>
                      </a:r>
                      <a:r>
                        <a:t>아웃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정보수정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</a:tr>
              <a:tr h="156624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탈퇴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최근본 상품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/>
                      <a:r>
                        <a:rPr b="1" sz="8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   음식점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>
                        <a:def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추천테마</a:t>
                      </a:r>
                      <a:r>
                        <a:t>(</a:t>
                      </a:r>
                      <a:r>
                        <a:t>카테고리</a:t>
                      </a:r>
                      <a:r>
                        <a:t>)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 종류별 링크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/>
                      <a:r>
                        <a: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   검색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검색어 순위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일반 검색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필터 검색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828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음식점리스트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/>
                      <a:r>
                        <a: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   음식점상세정보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>
                        <a:def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   </a:t>
                      </a:r>
                      <a:r>
                        <a:t>지도정보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/>
                      <a:r>
                        <a: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   블로그  검색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/>
                      <a:r>
                        <a: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   후기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목록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조회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6D6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작성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수정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삭제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별점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공감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   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/>
                      <a:r>
                        <a: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   상세리뷰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>
                        <a:def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목록</a:t>
                      </a:r>
                      <a:r>
                        <a:t>(</a:t>
                      </a:r>
                      <a:r>
                        <a:t>페이징</a:t>
                      </a:r>
                      <a:r>
                        <a:t>)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조회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>
                        <a:defRPr b="1" sz="900">
                          <a:ln w="9524">
                            <a:solidFill>
                              <a:srgbClr val="262626">
                                <a:alpha val="20000"/>
                              </a:srgbClr>
                            </a:solidFill>
                          </a:ln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>
                          <a:latin typeface="-윤고딕330"/>
                          <a:ea typeface="-윤고딕330"/>
                          <a:cs typeface="-윤고딕330"/>
                          <a:sym typeface="-윤고딕330"/>
                        </a:rPr>
                        <a:t>작성</a:t>
                      </a:r>
                      <a:r>
                        <a:t>(</a:t>
                      </a:r>
                      <a:r>
                        <a:rPr>
                          <a:latin typeface="-윤고딕330"/>
                          <a:ea typeface="-윤고딕330"/>
                          <a:cs typeface="-윤고딕330"/>
                          <a:sym typeface="-윤고딕330"/>
                        </a:rPr>
                        <a:t>웹에디터</a:t>
                      </a:r>
                      <a:r>
                        <a:t>)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수정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삭제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>
                        <a:def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댓글</a:t>
                      </a:r>
                      <a:r>
                        <a:t>(</a:t>
                      </a:r>
                      <a:r>
                        <a:t>대댓글</a:t>
                      </a:r>
                      <a:r>
                        <a:t>)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공감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   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l" defTabSz="914400"/>
                      <a:r>
                        <a:rPr b="1" sz="9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   채팅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연결관리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메시지 송수신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139250">
                <a:tc>
                  <a:txBody>
                    <a:bodyPr/>
                    <a:lstStyle/>
                    <a:p>
                      <a:pPr algn="r" defTabSz="914400"/>
                      <a:r>
                        <a:rPr b="1" sz="9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파일 전송</a:t>
                      </a: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</a:p>
                  </a:txBody>
                  <a:tcPr marL="4679" marR="4679" marT="4679" marB="4679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886" name="Shape 886"/>
          <p:cNvSpPr/>
          <p:nvPr/>
        </p:nvSpPr>
        <p:spPr>
          <a:xfrm>
            <a:off x="10845338" y="1167917"/>
            <a:ext cx="1523355" cy="7445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87" name="Shape 887"/>
          <p:cNvSpPr/>
          <p:nvPr/>
        </p:nvSpPr>
        <p:spPr>
          <a:xfrm>
            <a:off x="10926705" y="1233777"/>
            <a:ext cx="325465" cy="110415"/>
          </a:xfrm>
          <a:prstGeom prst="rect">
            <a:avLst/>
          </a:prstGeom>
          <a:solidFill>
            <a:srgbClr val="4472C4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88" name="Shape 888"/>
          <p:cNvSpPr/>
          <p:nvPr/>
        </p:nvSpPr>
        <p:spPr>
          <a:xfrm>
            <a:off x="10926705" y="1401036"/>
            <a:ext cx="325465" cy="110415"/>
          </a:xfrm>
          <a:prstGeom prst="rect">
            <a:avLst/>
          </a:prstGeom>
          <a:solidFill>
            <a:srgbClr val="548235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89" name="Shape 889"/>
          <p:cNvSpPr/>
          <p:nvPr/>
        </p:nvSpPr>
        <p:spPr>
          <a:xfrm>
            <a:off x="10926705" y="1568295"/>
            <a:ext cx="325465" cy="110415"/>
          </a:xfrm>
          <a:prstGeom prst="rect">
            <a:avLst/>
          </a:prstGeom>
          <a:solidFill>
            <a:srgbClr val="FF6D6D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90" name="Shape 890"/>
          <p:cNvSpPr/>
          <p:nvPr/>
        </p:nvSpPr>
        <p:spPr>
          <a:xfrm>
            <a:off x="10926705" y="1802278"/>
            <a:ext cx="338669" cy="1"/>
          </a:xfrm>
          <a:prstGeom prst="line">
            <a:avLst/>
          </a:prstGeom>
          <a:ln w="25400">
            <a:solidFill>
              <a:srgbClr val="FFFF00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891" name="Shape 891"/>
          <p:cNvSpPr/>
          <p:nvPr/>
        </p:nvSpPr>
        <p:spPr>
          <a:xfrm>
            <a:off x="11309894" y="1673860"/>
            <a:ext cx="471272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9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UI</a:t>
            </a:r>
            <a:r>
              <a:t> 구성</a:t>
            </a:r>
          </a:p>
        </p:txBody>
      </p:sp>
      <p:sp>
        <p:nvSpPr>
          <p:cNvPr id="892" name="Shape 892"/>
          <p:cNvSpPr/>
          <p:nvPr/>
        </p:nvSpPr>
        <p:spPr>
          <a:xfrm>
            <a:off x="11309894" y="1506977"/>
            <a:ext cx="422123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9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IOS </a:t>
            </a:r>
            <a:r>
              <a:t>앱</a:t>
            </a:r>
          </a:p>
        </p:txBody>
      </p:sp>
      <p:sp>
        <p:nvSpPr>
          <p:cNvPr id="893" name="Shape 893"/>
          <p:cNvSpPr/>
          <p:nvPr/>
        </p:nvSpPr>
        <p:spPr>
          <a:xfrm>
            <a:off x="11309894" y="1346399"/>
            <a:ext cx="814629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9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/>
            <a:r>
              <a:t>안드로이드 앱</a:t>
            </a:r>
          </a:p>
        </p:txBody>
      </p:sp>
      <p:sp>
        <p:nvSpPr>
          <p:cNvPr id="894" name="Shape 894"/>
          <p:cNvSpPr/>
          <p:nvPr/>
        </p:nvSpPr>
        <p:spPr>
          <a:xfrm>
            <a:off x="11309894" y="1187003"/>
            <a:ext cx="586029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900">
                <a:solidFill>
                  <a:srgbClr val="FFFFFF"/>
                </a:solidFill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/>
            <a:r>
              <a:t>웹 서비스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roup 898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896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7" name="Shape 897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99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Shape 900"/>
          <p:cNvSpPr/>
          <p:nvPr/>
        </p:nvSpPr>
        <p:spPr>
          <a:xfrm>
            <a:off x="2050197" y="1368364"/>
            <a:ext cx="1924314" cy="871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1" name="Shape 901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DB 설계</a:t>
            </a:r>
          </a:p>
        </p:txBody>
      </p:sp>
      <p:sp>
        <p:nvSpPr>
          <p:cNvPr id="902" name="Shape 902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03" name="Shape 903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04" name="Shape 904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905" name="KakaoTalk_Photo_2019-01-16-12-08-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787" y="2608857"/>
            <a:ext cx="11436961" cy="5983808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Shape 906"/>
          <p:cNvSpPr/>
          <p:nvPr/>
        </p:nvSpPr>
        <p:spPr>
          <a:xfrm>
            <a:off x="5957455" y="2046553"/>
            <a:ext cx="1267690" cy="482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DB 설계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roup 910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908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9" name="Shape 909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11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Shape 912"/>
          <p:cNvSpPr/>
          <p:nvPr/>
        </p:nvSpPr>
        <p:spPr>
          <a:xfrm>
            <a:off x="2050197" y="1368364"/>
            <a:ext cx="1924314" cy="871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3" name="Shape 913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DB 설계</a:t>
            </a:r>
          </a:p>
        </p:txBody>
      </p:sp>
      <p:sp>
        <p:nvSpPr>
          <p:cNvPr id="914" name="Shape 914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15" name="Shape 915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16" name="Shape 916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17" name="Shape 917"/>
          <p:cNvSpPr/>
          <p:nvPr/>
        </p:nvSpPr>
        <p:spPr>
          <a:xfrm>
            <a:off x="5627090" y="2046553"/>
            <a:ext cx="1928420" cy="482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 Table</a:t>
            </a:r>
          </a:p>
        </p:txBody>
      </p:sp>
      <p:pic>
        <p:nvPicPr>
          <p:cNvPr id="918" name="KakaoTalk_Photo_2019-01-16-12-08-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420" y="2575091"/>
            <a:ext cx="11513879" cy="6051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roup 922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920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1" name="Shape 921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23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Shape 924"/>
          <p:cNvSpPr/>
          <p:nvPr/>
        </p:nvSpPr>
        <p:spPr>
          <a:xfrm>
            <a:off x="2050197" y="1368364"/>
            <a:ext cx="1924314" cy="871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5" name="Shape 925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DB 설계</a:t>
            </a:r>
          </a:p>
        </p:txBody>
      </p:sp>
      <p:sp>
        <p:nvSpPr>
          <p:cNvPr id="926" name="Shape 926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27" name="Shape 927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28" name="Shape 928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29" name="Shape 929"/>
          <p:cNvSpPr/>
          <p:nvPr/>
        </p:nvSpPr>
        <p:spPr>
          <a:xfrm>
            <a:off x="5782284" y="2046553"/>
            <a:ext cx="1618032" cy="482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 Table</a:t>
            </a:r>
          </a:p>
        </p:txBody>
      </p:sp>
      <p:pic>
        <p:nvPicPr>
          <p:cNvPr id="930" name="KakaoTalk_Photo_2019-01-16-12-08-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3144" y="2575091"/>
            <a:ext cx="11506431" cy="6051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roup 93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93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3" name="Shape 93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3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Shape 936"/>
          <p:cNvSpPr/>
          <p:nvPr/>
        </p:nvSpPr>
        <p:spPr>
          <a:xfrm>
            <a:off x="2050197" y="1368364"/>
            <a:ext cx="1924314" cy="871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7" name="Shape 937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DB 설계</a:t>
            </a:r>
          </a:p>
        </p:txBody>
      </p:sp>
      <p:sp>
        <p:nvSpPr>
          <p:cNvPr id="938" name="Shape 938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39" name="Shape 939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40" name="Shape 940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41" name="Shape 941"/>
          <p:cNvSpPr/>
          <p:nvPr/>
        </p:nvSpPr>
        <p:spPr>
          <a:xfrm>
            <a:off x="5471896" y="2046553"/>
            <a:ext cx="2238808" cy="482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간단리뷰 Table</a:t>
            </a:r>
          </a:p>
        </p:txBody>
      </p:sp>
      <p:pic>
        <p:nvPicPr>
          <p:cNvPr id="942" name="KakaoTalk_Photo_2019-01-16-12-08-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100" y="2575091"/>
            <a:ext cx="11590519" cy="6051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roup 946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944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5" name="Shape 945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47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Shape 948"/>
          <p:cNvSpPr/>
          <p:nvPr/>
        </p:nvSpPr>
        <p:spPr>
          <a:xfrm>
            <a:off x="2050197" y="1368364"/>
            <a:ext cx="1924314" cy="871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9" name="Shape 949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DB 설계</a:t>
            </a:r>
          </a:p>
        </p:txBody>
      </p:sp>
      <p:sp>
        <p:nvSpPr>
          <p:cNvPr id="950" name="Shape 950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51" name="Shape 951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52" name="Shape 952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53" name="Shape 953"/>
          <p:cNvSpPr/>
          <p:nvPr/>
        </p:nvSpPr>
        <p:spPr>
          <a:xfrm>
            <a:off x="5471896" y="2046553"/>
            <a:ext cx="2238808" cy="482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상세리뷰 Table</a:t>
            </a:r>
          </a:p>
        </p:txBody>
      </p:sp>
      <p:pic>
        <p:nvPicPr>
          <p:cNvPr id="954" name="KakaoTalk_Photo_2019-01-16-12-08-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2158" y="2575091"/>
            <a:ext cx="11568403" cy="6051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roup 958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956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7" name="Shape 957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59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Shape 960"/>
          <p:cNvSpPr/>
          <p:nvPr/>
        </p:nvSpPr>
        <p:spPr>
          <a:xfrm>
            <a:off x="2050197" y="1368364"/>
            <a:ext cx="2711274" cy="86831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1" name="Shape 961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</a:t>
            </a:r>
          </a:p>
        </p:txBody>
      </p:sp>
      <p:sp>
        <p:nvSpPr>
          <p:cNvPr id="962" name="Shape 962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63" name="Shape 963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64" name="Shape 964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aphicFrame>
        <p:nvGraphicFramePr>
          <p:cNvPr id="965" name="Table 965"/>
          <p:cNvGraphicFramePr/>
          <p:nvPr/>
        </p:nvGraphicFramePr>
        <p:xfrm>
          <a:off x="1060866" y="1910596"/>
          <a:ext cx="6153048" cy="70191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49293"/>
                <a:gridCol w="621484"/>
                <a:gridCol w="1161523"/>
                <a:gridCol w="3908044"/>
              </a:tblGrid>
              <a:tr h="275023">
                <a:tc gridSpan="2">
                  <a:txBody>
                    <a:bodyPr/>
                    <a:lstStyle/>
                    <a:p>
                      <a:pPr defTabSz="914400"/>
                      <a:r>
                        <a:rPr b="1" sz="11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분류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82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1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82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1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설명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82F"/>
                    </a:solidFill>
                  </a:tcPr>
                </a:tc>
              </a:tr>
              <a:tr h="280912">
                <a:tc rowSpan="24">
                  <a:txBody>
                    <a:bodyPr/>
                    <a:lstStyle/>
                    <a:p>
                      <a:pPr lvl="1"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이용자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회원정보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가입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웹 서비스 이용을 위한 회원가입　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로그인</a:t>
                      </a:r>
                      <a:r>
                        <a:t>/</a:t>
                      </a:r>
                      <a:r>
                        <a:t>아웃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회원 여부 확인 </a:t>
                      </a:r>
                      <a:r>
                        <a:t>/ </a:t>
                      </a:r>
                      <a:r>
                        <a:t>회원 모드 나가기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정보수정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 정보 수정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1905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탈퇴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 탈퇴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최근본 상품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탐색한 음식점 정보를 시간 순으로 정렬하여 출력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rowSpan="4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음식점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음식점상세정보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음식점 세부 정보 출력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5814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지도정보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음식점 위치 정보 출력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0452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추천테마</a:t>
                      </a:r>
                      <a:r>
                        <a:t>(</a:t>
                      </a:r>
                      <a:r>
                        <a:t>카테고리</a:t>
                      </a:r>
                      <a:r>
                        <a:t>)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테마별 추천 맛집 출력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5814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 종류별 링크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 종류별 음식점 리스트 출력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rowSpan="4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검색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검색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키워드를 활용한 일반 검색</a:t>
                      </a:r>
                      <a:r>
                        <a:t>,</a:t>
                      </a:r>
                      <a:r>
                        <a:t> 음식점 리스트 출력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266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검색어 순위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검색빈도 순 정렬</a:t>
                      </a:r>
                      <a:r>
                        <a:t>,</a:t>
                      </a:r>
                      <a:r>
                        <a:t> 검색어 출력　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필터 검색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세부조건을 지정해 검색</a:t>
                      </a:r>
                      <a:r>
                        <a:t>,</a:t>
                      </a:r>
                      <a:r>
                        <a:t> 음식점 리스트 출력 　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음식점리스트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　요청 방식에 따른 음식점 리스트 출력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99554">
                <a:tc vMerge="1">
                  <a:tcPr/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후기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작성</a:t>
                      </a:r>
                      <a:r>
                        <a:t>,</a:t>
                      </a:r>
                      <a:r>
                        <a:t> 수정</a:t>
                      </a:r>
                      <a:r>
                        <a:t>,</a:t>
                      </a:r>
                      <a:r>
                        <a:t> 삭제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500</a:t>
                      </a:r>
                      <a:r>
                        <a:t>자이내 간단 후기 작성</a:t>
                      </a:r>
                      <a:r>
                        <a:t>,</a:t>
                      </a:r>
                      <a:r>
                        <a:t> 수정</a:t>
                      </a:r>
                      <a:r>
                        <a:t>,</a:t>
                      </a:r>
                      <a:r>
                        <a:t> 삭제</a:t>
                      </a:r>
                      <a:r>
                        <a:t>, </a:t>
                      </a:r>
                      <a:r>
                        <a:t>파일업로드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별점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맛</a:t>
                      </a:r>
                      <a:r>
                        <a:t>, </a:t>
                      </a:r>
                      <a:r>
                        <a:t>양</a:t>
                      </a:r>
                      <a:r>
                        <a:t>, </a:t>
                      </a:r>
                      <a:r>
                        <a:t>서비스</a:t>
                      </a:r>
                      <a:r>
                        <a:t>, </a:t>
                      </a:r>
                      <a:r>
                        <a:t>종합을 별점으로 평가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공감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공감 표시</a:t>
                      </a:r>
                      <a:r>
                        <a:t>(</a:t>
                      </a:r>
                      <a:r>
                        <a:t>좋아요</a:t>
                      </a:r>
                      <a:r>
                        <a:t>, </a:t>
                      </a:r>
                      <a:r>
                        <a:t>싫어요</a:t>
                      </a:r>
                      <a:r>
                        <a:t>)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rowSpan="5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상세리뷰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목록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리뷰 목록 출력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조회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개별 리뷰 조회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작성</a:t>
                      </a:r>
                      <a:r>
                        <a:t>, </a:t>
                      </a:r>
                      <a:r>
                        <a:t>수정</a:t>
                      </a:r>
                      <a:r>
                        <a:t>, </a:t>
                      </a:r>
                      <a:r>
                        <a:t>삭제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개별 리뷰 작성</a:t>
                      </a:r>
                      <a:r>
                        <a:t>, </a:t>
                      </a:r>
                      <a:r>
                        <a:t>수정</a:t>
                      </a:r>
                      <a:r>
                        <a:t>, </a:t>
                      </a:r>
                      <a:r>
                        <a:t>삭제</a:t>
                      </a:r>
                      <a:r>
                        <a:t>, </a:t>
                      </a:r>
                      <a:r>
                        <a:t>파일업로드</a:t>
                      </a:r>
                      <a:r>
                        <a:t>, </a:t>
                      </a:r>
                      <a:r>
                        <a:t>웹에디터 사용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8091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댓글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댓글 작성</a:t>
                      </a:r>
                      <a:r>
                        <a:t>, </a:t>
                      </a:r>
                      <a:r>
                        <a:t>수정</a:t>
                      </a:r>
                      <a:r>
                        <a:t>, </a:t>
                      </a:r>
                      <a:r>
                        <a:t>삭제　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5814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공감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　공감 표시</a:t>
                      </a:r>
                      <a:r>
                        <a:t>(</a:t>
                      </a:r>
                      <a:r>
                        <a:t>추천</a:t>
                      </a:r>
                      <a:r>
                        <a:t>)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58143">
                <a:tc vMerge="1">
                  <a:tcPr/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채팅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연결관리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채팅 관리자간의 연결 상태 관리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5814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메시지 송수신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관리자와의 메시지 송수신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25814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파일 전송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파일을 서버에 전송하여 저장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6" name="Table 966"/>
          <p:cNvGraphicFramePr/>
          <p:nvPr/>
        </p:nvGraphicFramePr>
        <p:xfrm>
          <a:off x="7398409" y="1918208"/>
          <a:ext cx="5424751" cy="442389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6004"/>
                <a:gridCol w="706246"/>
                <a:gridCol w="865283"/>
                <a:gridCol w="3444517"/>
              </a:tblGrid>
              <a:tr h="287157">
                <a:tc gridSpan="2">
                  <a:txBody>
                    <a:bodyPr/>
                    <a:lstStyle/>
                    <a:p>
                      <a:pPr defTabSz="914400"/>
                      <a:r>
                        <a:rPr b="1" sz="11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분류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82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1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기능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82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110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설명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40382F"/>
                    </a:solidFill>
                  </a:tcPr>
                </a:tc>
              </a:tr>
              <a:tr h="302106">
                <a:tc rowSpan="11">
                  <a:txBody>
                    <a:bodyPr/>
                    <a:lstStyle/>
                    <a:p>
                      <a:pPr lvl="1"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관리자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회원관리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검색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 정보 검색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0210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정보수정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 정보 수정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0210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탈퇴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회원 강제 탈퇴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554412">
                <a:tc vMerge="1">
                  <a:tcPr/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음식점관리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등록</a:t>
                      </a:r>
                      <a:r>
                        <a:t>, </a:t>
                      </a:r>
                      <a:r>
                        <a:t>수정</a:t>
                      </a:r>
                      <a:r>
                        <a:t>, </a:t>
                      </a:r>
                    </a:p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삭제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음식점 정보 등록</a:t>
                      </a:r>
                      <a:r>
                        <a:t>, </a:t>
                      </a:r>
                      <a:r>
                        <a:t>수정</a:t>
                      </a:r>
                      <a:r>
                        <a:t>, </a:t>
                      </a:r>
                      <a:r>
                        <a:t>삭제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0210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테마별 음식점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테마별 추천 음식점 정보 등록</a:t>
                      </a:r>
                      <a:r>
                        <a:t>, </a:t>
                      </a:r>
                      <a:r>
                        <a:t>수정</a:t>
                      </a:r>
                      <a:r>
                        <a:t>, </a:t>
                      </a:r>
                      <a:r>
                        <a:t>삭제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02106">
                <a:tc vMerge="1">
                  <a:tcPr/>
                </a:tc>
                <a:tc rowSpan="2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리뷰관리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검색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리뷰 검색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0210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삭제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리뷰 삭제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850668"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통계관리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데이터 수집 및
관리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t>조회수</a:t>
                      </a:r>
                      <a:r>
                        <a:t>, </a:t>
                      </a:r>
                      <a:r>
                        <a:t>댓글</a:t>
                      </a:r>
                      <a:r>
                        <a:t>, </a:t>
                      </a:r>
                      <a:r>
                        <a:t>별점</a:t>
                      </a:r>
                      <a:r>
                        <a:t>, </a:t>
                      </a:r>
                      <a:r>
                        <a:t>공감 등 수치를 기반으로 관리자가 분석하여 테마추천 기능에 활용할 수 있는 데이터 제공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02106">
                <a:tc vMerge="1">
                  <a:tcPr/>
                </a:tc>
                <a:tc rowSpan="3"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채팅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연결관리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채팅 상대방간의 연결 상태 관리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0210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메시지 송수신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사용자와의 메시지 송수신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  <a:tr h="30210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파일 전송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파일을 서버에 전송하여 저장</a:t>
                      </a:r>
                    </a:p>
                  </a:txBody>
                  <a:tcPr marL="5053" marR="5053" marT="5053" marB="5053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roup 970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968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9" name="Shape 969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71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Shape 972"/>
          <p:cNvSpPr/>
          <p:nvPr/>
        </p:nvSpPr>
        <p:spPr>
          <a:xfrm>
            <a:off x="2050197" y="1368364"/>
            <a:ext cx="4577956" cy="8827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3" name="Shape 973"/>
          <p:cNvSpPr/>
          <p:nvPr/>
        </p:nvSpPr>
        <p:spPr>
          <a:xfrm>
            <a:off x="2090649" y="654626"/>
            <a:ext cx="538390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더조은 미슐랭(WEB)</a:t>
            </a:r>
          </a:p>
        </p:txBody>
      </p:sp>
      <p:sp>
        <p:nvSpPr>
          <p:cNvPr id="974" name="Shape 974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75" name="Shape 975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976" name="Shape 976"/>
          <p:cNvSpPr/>
          <p:nvPr/>
        </p:nvSpPr>
        <p:spPr>
          <a:xfrm>
            <a:off x="2770380" y="1630079"/>
            <a:ext cx="7991959" cy="79412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77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7939" y="1772279"/>
            <a:ext cx="7656841" cy="7656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9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37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Shape 138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40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2108374" y="1333225"/>
            <a:ext cx="1086016" cy="94060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2090649" y="654626"/>
            <a:ext cx="3159358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43" name="Shape 143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4" name="Shape 144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8618670" y="3875000"/>
            <a:ext cx="2433220" cy="2850086"/>
          </a:xfrm>
          <a:prstGeom prst="rect">
            <a:avLst/>
          </a:prstGeom>
          <a:solidFill>
            <a:srgbClr val="F2F2F2"/>
          </a:solidFill>
          <a:ln w="22225">
            <a:solidFill>
              <a:srgbClr val="EB4D7C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1928569" y="3516019"/>
            <a:ext cx="1086016" cy="37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75" y="0"/>
                </a:moveTo>
                <a:lnTo>
                  <a:pt x="17825" y="0"/>
                </a:lnTo>
                <a:cubicBezTo>
                  <a:pt x="19910" y="0"/>
                  <a:pt x="21600" y="4835"/>
                  <a:pt x="21600" y="108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0800"/>
                </a:lnTo>
                <a:cubicBezTo>
                  <a:pt x="0" y="4835"/>
                  <a:pt x="1690" y="0"/>
                  <a:pt x="3775" y="0"/>
                </a:cubicBezTo>
                <a:close/>
              </a:path>
            </a:pathLst>
          </a:custGeom>
          <a:solidFill>
            <a:srgbClr val="EB4D7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1984166" y="3579969"/>
            <a:ext cx="97482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b="1" spc="300" sz="1400">
                <a:ln w="9525">
                  <a:solidFill>
                    <a:srgbClr val="FFFFFF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lvl1pPr>
          </a:lstStyle>
          <a:p>
            <a:pPr/>
            <a:r>
              <a:t>계획</a:t>
            </a:r>
          </a:p>
        </p:txBody>
      </p:sp>
      <p:sp>
        <p:nvSpPr>
          <p:cNvPr id="148" name="Shape 148"/>
          <p:cNvSpPr/>
          <p:nvPr/>
        </p:nvSpPr>
        <p:spPr>
          <a:xfrm>
            <a:off x="1928569" y="3895661"/>
            <a:ext cx="2433220" cy="2850086"/>
          </a:xfrm>
          <a:prstGeom prst="rect">
            <a:avLst/>
          </a:prstGeom>
          <a:solidFill>
            <a:srgbClr val="F2F2F2"/>
          </a:solidFill>
          <a:ln w="22225">
            <a:solidFill>
              <a:srgbClr val="EB4D7C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2095674" y="4129427"/>
            <a:ext cx="2117688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200">
                <a:ln>
                  <a:noFill/>
                </a:ln>
                <a:latin typeface="Lucida Grande"/>
                <a:ea typeface="Lucida Grande"/>
                <a:cs typeface="Lucida Grande"/>
                <a:sym typeface="Lucida Grande"/>
              </a:rPr>
              <a:t>▪︎ </a:t>
            </a:r>
            <a:r>
              <a:t>주제 및 목적</a:t>
            </a: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200">
                <a:ln>
                  <a:noFill/>
                </a:ln>
                <a:latin typeface="Lucida Grande"/>
                <a:ea typeface="Lucida Grande"/>
                <a:cs typeface="Lucida Grande"/>
                <a:sym typeface="Lucida Grande"/>
              </a:rPr>
              <a:t>▪︎ </a:t>
            </a:r>
            <a:r>
              <a:t>참고사이트</a:t>
            </a: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200">
                <a:ln>
                  <a:noFill/>
                </a:ln>
                <a:latin typeface="Lucida Grande"/>
                <a:ea typeface="Lucida Grande"/>
                <a:cs typeface="Lucida Grande"/>
                <a:sym typeface="Lucida Grande"/>
              </a:rPr>
              <a:t>▪︎ </a:t>
            </a:r>
            <a:r>
              <a:t>개발환경</a:t>
            </a: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200">
                <a:ln>
                  <a:noFill/>
                </a:ln>
                <a:latin typeface="Lucida Grande"/>
                <a:ea typeface="Lucida Grande"/>
                <a:cs typeface="Lucida Grande"/>
                <a:sym typeface="Lucida Grande"/>
              </a:rPr>
              <a:t>▪︎ </a:t>
            </a:r>
            <a:r>
              <a:t>작업 분할 구조도</a:t>
            </a: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200">
                <a:ln>
                  <a:noFill/>
                </a:ln>
                <a:latin typeface="Lucida Grande"/>
                <a:ea typeface="Lucida Grande"/>
                <a:cs typeface="Lucida Grande"/>
                <a:sym typeface="Lucida Grande"/>
              </a:rPr>
              <a:t>▪︎ </a:t>
            </a:r>
            <a:r>
              <a:t>업무분담</a:t>
            </a: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200">
                <a:ln>
                  <a:noFill/>
                </a:ln>
                <a:latin typeface="Lucida Grande"/>
                <a:ea typeface="Lucida Grande"/>
                <a:cs typeface="Lucida Grande"/>
                <a:sym typeface="Lucida Grande"/>
              </a:rPr>
              <a:t>▪︎ </a:t>
            </a:r>
            <a:r>
              <a:t>작업일정</a:t>
            </a:r>
          </a:p>
        </p:txBody>
      </p:sp>
      <p:sp>
        <p:nvSpPr>
          <p:cNvPr id="150" name="Shape 150"/>
          <p:cNvSpPr/>
          <p:nvPr/>
        </p:nvSpPr>
        <p:spPr>
          <a:xfrm>
            <a:off x="5287588" y="3543812"/>
            <a:ext cx="931479" cy="325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75" y="0"/>
                </a:moveTo>
                <a:lnTo>
                  <a:pt x="17825" y="0"/>
                </a:lnTo>
                <a:cubicBezTo>
                  <a:pt x="19910" y="0"/>
                  <a:pt x="21600" y="4835"/>
                  <a:pt x="21600" y="108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0800"/>
                </a:lnTo>
                <a:cubicBezTo>
                  <a:pt x="0" y="4835"/>
                  <a:pt x="1690" y="0"/>
                  <a:pt x="3775" y="0"/>
                </a:cubicBezTo>
                <a:close/>
              </a:path>
            </a:pathLst>
          </a:custGeom>
          <a:solidFill>
            <a:srgbClr val="595959">
              <a:alpha val="9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pc="300"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151" name="Shape 151"/>
          <p:cNvSpPr/>
          <p:nvPr/>
        </p:nvSpPr>
        <p:spPr>
          <a:xfrm>
            <a:off x="5551471" y="3543030"/>
            <a:ext cx="931479" cy="325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75" y="0"/>
                </a:moveTo>
                <a:lnTo>
                  <a:pt x="17825" y="0"/>
                </a:lnTo>
                <a:cubicBezTo>
                  <a:pt x="19910" y="0"/>
                  <a:pt x="21600" y="4835"/>
                  <a:pt x="21600" y="108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0800"/>
                </a:lnTo>
                <a:cubicBezTo>
                  <a:pt x="0" y="4835"/>
                  <a:pt x="1690" y="0"/>
                  <a:pt x="3775" y="0"/>
                </a:cubicBezTo>
                <a:close/>
              </a:path>
            </a:pathLst>
          </a:custGeom>
          <a:solidFill>
            <a:srgbClr val="E9507D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5599156" y="3576013"/>
            <a:ext cx="8361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b="1" spc="300" sz="1400">
                <a:ln w="9525">
                  <a:solidFill>
                    <a:srgbClr val="FFFFFF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lvl1pPr>
          </a:lstStyle>
          <a:p>
            <a:pPr/>
            <a:r>
              <a:t>설계</a:t>
            </a:r>
          </a:p>
        </p:txBody>
      </p:sp>
      <p:sp>
        <p:nvSpPr>
          <p:cNvPr id="153" name="Shape 153"/>
          <p:cNvSpPr/>
          <p:nvPr/>
        </p:nvSpPr>
        <p:spPr>
          <a:xfrm>
            <a:off x="8645335" y="3536680"/>
            <a:ext cx="931479" cy="325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75" y="0"/>
                </a:moveTo>
                <a:lnTo>
                  <a:pt x="17825" y="0"/>
                </a:lnTo>
                <a:cubicBezTo>
                  <a:pt x="19910" y="0"/>
                  <a:pt x="21600" y="4835"/>
                  <a:pt x="21600" y="108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0800"/>
                </a:lnTo>
                <a:cubicBezTo>
                  <a:pt x="0" y="4835"/>
                  <a:pt x="1690" y="0"/>
                  <a:pt x="3775" y="0"/>
                </a:cubicBezTo>
                <a:close/>
              </a:path>
            </a:pathLst>
          </a:custGeom>
          <a:solidFill>
            <a:srgbClr val="808080">
              <a:alpha val="9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pc="300"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8904771" y="3536680"/>
            <a:ext cx="931479" cy="325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75" y="0"/>
                </a:moveTo>
                <a:lnTo>
                  <a:pt x="17825" y="0"/>
                </a:lnTo>
                <a:cubicBezTo>
                  <a:pt x="19910" y="0"/>
                  <a:pt x="21600" y="4835"/>
                  <a:pt x="21600" y="108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0800"/>
                </a:lnTo>
                <a:cubicBezTo>
                  <a:pt x="0" y="4835"/>
                  <a:pt x="1690" y="0"/>
                  <a:pt x="3775" y="0"/>
                </a:cubicBezTo>
                <a:close/>
              </a:path>
            </a:pathLst>
          </a:custGeom>
          <a:solidFill>
            <a:srgbClr val="595959">
              <a:alpha val="9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pc="300"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9164207" y="3536680"/>
            <a:ext cx="931479" cy="325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775" y="0"/>
                </a:moveTo>
                <a:lnTo>
                  <a:pt x="17825" y="0"/>
                </a:lnTo>
                <a:cubicBezTo>
                  <a:pt x="19910" y="0"/>
                  <a:pt x="21600" y="4835"/>
                  <a:pt x="21600" y="108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0800"/>
                </a:lnTo>
                <a:cubicBezTo>
                  <a:pt x="0" y="4835"/>
                  <a:pt x="1690" y="0"/>
                  <a:pt x="3775" y="0"/>
                </a:cubicBezTo>
                <a:close/>
              </a:path>
            </a:pathLst>
          </a:custGeom>
          <a:solidFill>
            <a:srgbClr val="E7527E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9211891" y="3569663"/>
            <a:ext cx="8361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b="1" spc="300" sz="1400">
                <a:ln w="9525">
                  <a:solidFill>
                    <a:srgbClr val="FFFFFF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lvl1pPr>
          </a:lstStyle>
          <a:p>
            <a:pPr/>
            <a:r>
              <a:t>구현</a:t>
            </a:r>
          </a:p>
        </p:txBody>
      </p:sp>
      <p:sp>
        <p:nvSpPr>
          <p:cNvPr id="157" name="Shape 157"/>
          <p:cNvSpPr/>
          <p:nvPr/>
        </p:nvSpPr>
        <p:spPr>
          <a:xfrm>
            <a:off x="8724383" y="4108765"/>
            <a:ext cx="1282031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200">
                <a:ln>
                  <a:noFill/>
                </a:ln>
                <a:latin typeface="Lucida Grande"/>
                <a:ea typeface="Lucida Grande"/>
                <a:cs typeface="Lucida Grande"/>
                <a:sym typeface="Lucida Grande"/>
              </a:rPr>
              <a:t>▪︎ </a:t>
            </a:r>
            <a:r>
              <a:t>시연</a:t>
            </a: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200">
                <a:ln>
                  <a:noFill/>
                </a:ln>
                <a:latin typeface="Lucida Grande"/>
                <a:ea typeface="Lucida Grande"/>
                <a:cs typeface="Lucida Grande"/>
                <a:sym typeface="Lucida Grande"/>
              </a:rPr>
              <a:t>▪︎ </a:t>
            </a:r>
            <a:r>
              <a:t>차후개발내용</a:t>
            </a: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200">
                <a:ln>
                  <a:noFill/>
                </a:ln>
                <a:latin typeface="Lucida Grande"/>
                <a:ea typeface="Lucida Grande"/>
                <a:cs typeface="Lucida Grande"/>
                <a:sym typeface="Lucida Grande"/>
              </a:rPr>
              <a:t>▪︎ </a:t>
            </a:r>
            <a:r>
              <a:t>후기</a:t>
            </a:r>
          </a:p>
        </p:txBody>
      </p:sp>
      <p:sp>
        <p:nvSpPr>
          <p:cNvPr id="158" name="Shape 158"/>
          <p:cNvSpPr/>
          <p:nvPr/>
        </p:nvSpPr>
        <p:spPr>
          <a:xfrm>
            <a:off x="5285790" y="3868650"/>
            <a:ext cx="2433220" cy="2850086"/>
          </a:xfrm>
          <a:prstGeom prst="rect">
            <a:avLst/>
          </a:prstGeom>
          <a:solidFill>
            <a:srgbClr val="F2F2F2"/>
          </a:solidFill>
          <a:ln w="22225">
            <a:solidFill>
              <a:srgbClr val="EB4D7C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5453828" y="4118337"/>
            <a:ext cx="2072803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72861" indent="-172861" algn="l" defTabSz="914400">
              <a:buSzPct val="75000"/>
              <a:buChar char="▪︎"/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DB</a:t>
            </a:r>
            <a:r>
              <a:t>설계</a:t>
            </a:r>
          </a:p>
          <a:p>
            <a:pPr marL="172861" indent="-172861" algn="l" defTabSz="914400">
              <a:buSzPct val="75000"/>
              <a:buChar char="▪︎"/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172861" indent="-172861" algn="l" defTabSz="914400">
              <a:buSzPct val="75000"/>
              <a:buChar char="▪︎"/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기능정의서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roup 981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979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0" name="Shape 980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82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Shape 983"/>
          <p:cNvSpPr/>
          <p:nvPr/>
        </p:nvSpPr>
        <p:spPr>
          <a:xfrm>
            <a:off x="2050196" y="1368363"/>
            <a:ext cx="4008768" cy="89381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4" name="Shape 984"/>
          <p:cNvSpPr/>
          <p:nvPr/>
        </p:nvSpPr>
        <p:spPr>
          <a:xfrm>
            <a:off x="2090648" y="737175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- 1.회원</a:t>
            </a:r>
          </a:p>
        </p:txBody>
      </p:sp>
      <p:sp>
        <p:nvSpPr>
          <p:cNvPr id="985" name="Shape 985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6" name="Shape 986"/>
          <p:cNvSpPr/>
          <p:nvPr/>
        </p:nvSpPr>
        <p:spPr>
          <a:xfrm rot="13500000">
            <a:off x="716478" y="942361"/>
            <a:ext cx="288034" cy="288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987" name="image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8817" y="1564432"/>
            <a:ext cx="7163783" cy="1080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8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4076" y="2697442"/>
            <a:ext cx="7158524" cy="3835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9" name="image2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74207" y="6606488"/>
            <a:ext cx="3528394" cy="1083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0" name="image2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4076" y="6604992"/>
            <a:ext cx="3511850" cy="1085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1" name="image2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3888" y="7906294"/>
            <a:ext cx="5524078" cy="1002954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hape 992"/>
          <p:cNvSpPr/>
          <p:nvPr/>
        </p:nvSpPr>
        <p:spPr>
          <a:xfrm>
            <a:off x="8374608" y="2327491"/>
            <a:ext cx="4727302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</a:t>
            </a:r>
            <a:r>
              <a:t>. 회원가입으로 이동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</a:t>
            </a:r>
            <a:r>
              <a:t>. A</a:t>
            </a:r>
            <a:r>
              <a:t>jax</a:t>
            </a:r>
            <a:r>
              <a:t>를 활용한 중복검사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Ajax를 활용하여 실시간으로 DB의 </a:t>
            </a:r>
          </a:p>
          <a:p>
            <a:pPr lvl="1"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Member  테이블 회원아이디 중복검사.</a:t>
            </a:r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</a:t>
            </a:r>
            <a:r>
              <a:t>. </a:t>
            </a:r>
            <a:r>
              <a:t>Javascript </a:t>
            </a:r>
            <a:r>
              <a:t>이용한 에러메시지</a:t>
            </a:r>
          </a:p>
          <a:p>
            <a:pPr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Javascript – alert </a:t>
            </a:r>
            <a:r>
              <a:t>이용하여 </a:t>
            </a:r>
            <a:br/>
            <a:r>
              <a:t>빈 공백</a:t>
            </a:r>
            <a:r>
              <a:t>, PW 6</a:t>
            </a:r>
            <a:r>
              <a:t>글자이상 </a:t>
            </a:r>
            <a:r>
              <a:t>or PW</a:t>
            </a:r>
            <a:r>
              <a:t>확인 불일치</a:t>
            </a:r>
            <a:br/>
            <a:r>
              <a:t>시 팝업창을 통하여 에러 검사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회원가입 성공시 가입성공 팝업창 안내</a:t>
            </a:r>
            <a:br/>
            <a:r>
              <a:t>확인클릭시 메인페이지로 이동</a:t>
            </a:r>
            <a:r>
              <a:t>.</a:t>
            </a:r>
            <a:br/>
          </a:p>
        </p:txBody>
      </p:sp>
      <p:sp>
        <p:nvSpPr>
          <p:cNvPr id="993" name="Shape 993"/>
          <p:cNvSpPr/>
          <p:nvPr/>
        </p:nvSpPr>
        <p:spPr>
          <a:xfrm>
            <a:off x="7546516" y="1561064"/>
            <a:ext cx="324036" cy="14738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4" name="Shape 994"/>
          <p:cNvSpPr/>
          <p:nvPr/>
        </p:nvSpPr>
        <p:spPr>
          <a:xfrm>
            <a:off x="4358926" y="2932583"/>
            <a:ext cx="487291" cy="1"/>
          </a:xfrm>
          <a:prstGeom prst="line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5" name="Shape 995"/>
          <p:cNvSpPr/>
          <p:nvPr/>
        </p:nvSpPr>
        <p:spPr>
          <a:xfrm>
            <a:off x="1144076" y="3364631"/>
            <a:ext cx="389772" cy="1"/>
          </a:xfrm>
          <a:prstGeom prst="line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6" name="Shape 996"/>
          <p:cNvSpPr/>
          <p:nvPr/>
        </p:nvSpPr>
        <p:spPr>
          <a:xfrm>
            <a:off x="1144076" y="3724671"/>
            <a:ext cx="389772" cy="1"/>
          </a:xfrm>
          <a:prstGeom prst="line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7" name="Shape 997"/>
          <p:cNvSpPr/>
          <p:nvPr/>
        </p:nvSpPr>
        <p:spPr>
          <a:xfrm>
            <a:off x="4358926" y="4300735"/>
            <a:ext cx="559299" cy="1"/>
          </a:xfrm>
          <a:prstGeom prst="line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98" name="image2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062239" y="2716559"/>
            <a:ext cx="3232164" cy="3799258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Shape 999"/>
          <p:cNvSpPr/>
          <p:nvPr/>
        </p:nvSpPr>
        <p:spPr>
          <a:xfrm flipH="1">
            <a:off x="4990231" y="2697442"/>
            <a:ext cx="1" cy="3835542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0" name="Shape 1000"/>
          <p:cNvSpPr/>
          <p:nvPr/>
        </p:nvSpPr>
        <p:spPr>
          <a:xfrm>
            <a:off x="5062239" y="3364631"/>
            <a:ext cx="38977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1" name="Shape 1001"/>
          <p:cNvSpPr/>
          <p:nvPr/>
        </p:nvSpPr>
        <p:spPr>
          <a:xfrm>
            <a:off x="5039507" y="3728482"/>
            <a:ext cx="38977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2" name="Shape 1002"/>
          <p:cNvSpPr/>
          <p:nvPr/>
        </p:nvSpPr>
        <p:spPr>
          <a:xfrm>
            <a:off x="7438504" y="2932583"/>
            <a:ext cx="380580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3" name="Shape 1003"/>
          <p:cNvSpPr/>
          <p:nvPr/>
        </p:nvSpPr>
        <p:spPr>
          <a:xfrm>
            <a:off x="7438504" y="4300735"/>
            <a:ext cx="380580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4" name="Shape 1004"/>
          <p:cNvSpPr/>
          <p:nvPr/>
        </p:nvSpPr>
        <p:spPr>
          <a:xfrm>
            <a:off x="4068404" y="9125271"/>
            <a:ext cx="2331977" cy="419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회원가입</a:t>
            </a:r>
          </a:p>
        </p:txBody>
      </p:sp>
      <p:grpSp>
        <p:nvGrpSpPr>
          <p:cNvPr id="1007" name="Group 1007"/>
          <p:cNvGrpSpPr/>
          <p:nvPr/>
        </p:nvGrpSpPr>
        <p:grpSpPr>
          <a:xfrm>
            <a:off x="7245489" y="1047114"/>
            <a:ext cx="397713" cy="423113"/>
            <a:chOff x="0" y="0"/>
            <a:chExt cx="397711" cy="423111"/>
          </a:xfrm>
        </p:grpSpPr>
        <p:sp>
          <p:nvSpPr>
            <p:cNvPr id="1005" name="Shape 100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008" name="Shape 1008"/>
          <p:cNvSpPr/>
          <p:nvPr/>
        </p:nvSpPr>
        <p:spPr>
          <a:xfrm>
            <a:off x="875984" y="1583492"/>
            <a:ext cx="397712" cy="397713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009" name="Shape 1009"/>
          <p:cNvSpPr/>
          <p:nvPr/>
        </p:nvSpPr>
        <p:spPr>
          <a:xfrm>
            <a:off x="943045" y="1564432"/>
            <a:ext cx="238190" cy="42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10" name="Shape 1010"/>
          <p:cNvSpPr/>
          <p:nvPr/>
        </p:nvSpPr>
        <p:spPr>
          <a:xfrm>
            <a:off x="863284" y="6607720"/>
            <a:ext cx="397712" cy="397713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011" name="Shape 1011"/>
          <p:cNvSpPr/>
          <p:nvPr/>
        </p:nvSpPr>
        <p:spPr>
          <a:xfrm>
            <a:off x="930345" y="6588659"/>
            <a:ext cx="238190" cy="423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roup 1015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013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4" name="Shape 1014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16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Shape 1017"/>
          <p:cNvSpPr/>
          <p:nvPr/>
        </p:nvSpPr>
        <p:spPr>
          <a:xfrm>
            <a:off x="2050196" y="1368363"/>
            <a:ext cx="4008768" cy="89381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8" name="Shape 1018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- 1.회원</a:t>
            </a:r>
          </a:p>
        </p:txBody>
      </p:sp>
      <p:sp>
        <p:nvSpPr>
          <p:cNvPr id="1019" name="Shape 1019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0" name="Shape 1020"/>
          <p:cNvSpPr/>
          <p:nvPr/>
        </p:nvSpPr>
        <p:spPr>
          <a:xfrm rot="13500000">
            <a:off x="716478" y="942361"/>
            <a:ext cx="288034" cy="288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021" name="image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8817" y="1564432"/>
            <a:ext cx="7163783" cy="1080121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Shape 1022"/>
          <p:cNvSpPr/>
          <p:nvPr/>
        </p:nvSpPr>
        <p:spPr>
          <a:xfrm>
            <a:off x="7294488" y="1561064"/>
            <a:ext cx="324036" cy="14738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23" name="Shape 1023"/>
          <p:cNvSpPr/>
          <p:nvPr/>
        </p:nvSpPr>
        <p:spPr>
          <a:xfrm>
            <a:off x="8374608" y="3699091"/>
            <a:ext cx="4727302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</a:t>
            </a:r>
            <a:r>
              <a:t>1. 로그인 이동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</a:t>
            </a:r>
            <a:r>
              <a:t>. 로그인 실행</a:t>
            </a:r>
          </a:p>
          <a:p>
            <a:pPr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Member테이블의 ID,PW</a:t>
            </a:r>
            <a:r>
              <a:t>를 조회하여</a:t>
            </a:r>
            <a:br/>
            <a:r>
              <a:t>실패 여부 검사.</a:t>
            </a:r>
          </a:p>
        </p:txBody>
      </p:sp>
      <p:pic>
        <p:nvPicPr>
          <p:cNvPr id="1024" name="image2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4076" y="2860575"/>
            <a:ext cx="3414108" cy="2473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image2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30192" y="2860575"/>
            <a:ext cx="3672409" cy="2473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image2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4076" y="5663970"/>
            <a:ext cx="3414107" cy="2473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image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30192" y="5668888"/>
            <a:ext cx="3672409" cy="2473305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hape 1028"/>
          <p:cNvSpPr/>
          <p:nvPr/>
        </p:nvSpPr>
        <p:spPr>
          <a:xfrm>
            <a:off x="1152565" y="2860575"/>
            <a:ext cx="7150036" cy="5281617"/>
          </a:xfrm>
          <a:prstGeom prst="rect">
            <a:avLst/>
          </a:prstGeom>
          <a:ln w="50800">
            <a:solidFill>
              <a:srgbClr val="DCDDE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29" name="Shape 1029"/>
          <p:cNvSpPr/>
          <p:nvPr/>
        </p:nvSpPr>
        <p:spPr>
          <a:xfrm>
            <a:off x="4222794" y="8467364"/>
            <a:ext cx="2331977" cy="419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로그인</a:t>
            </a:r>
          </a:p>
        </p:txBody>
      </p:sp>
      <p:grpSp>
        <p:nvGrpSpPr>
          <p:cNvPr id="1032" name="Group 1032"/>
          <p:cNvGrpSpPr/>
          <p:nvPr/>
        </p:nvGrpSpPr>
        <p:grpSpPr>
          <a:xfrm>
            <a:off x="7245489" y="1047114"/>
            <a:ext cx="397713" cy="423113"/>
            <a:chOff x="0" y="0"/>
            <a:chExt cx="397711" cy="423111"/>
          </a:xfrm>
        </p:grpSpPr>
        <p:sp>
          <p:nvSpPr>
            <p:cNvPr id="1030" name="Shape 1030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033" name="Shape 1033"/>
          <p:cNvSpPr/>
          <p:nvPr/>
        </p:nvSpPr>
        <p:spPr>
          <a:xfrm>
            <a:off x="902058" y="2891427"/>
            <a:ext cx="397712" cy="397713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034" name="Shape 1034"/>
          <p:cNvSpPr/>
          <p:nvPr/>
        </p:nvSpPr>
        <p:spPr>
          <a:xfrm>
            <a:off x="969119" y="2872367"/>
            <a:ext cx="238190" cy="42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roup 1038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036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7" name="Shape 1037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39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Shape 1040"/>
          <p:cNvSpPr/>
          <p:nvPr/>
        </p:nvSpPr>
        <p:spPr>
          <a:xfrm>
            <a:off x="2050196" y="1368363"/>
            <a:ext cx="4008768" cy="89381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1" name="Shape 1041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- 1.회원</a:t>
            </a:r>
          </a:p>
        </p:txBody>
      </p:sp>
      <p:sp>
        <p:nvSpPr>
          <p:cNvPr id="1042" name="Shape 1042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43" name="Shape 1043"/>
          <p:cNvSpPr/>
          <p:nvPr/>
        </p:nvSpPr>
        <p:spPr>
          <a:xfrm rot="13500000">
            <a:off x="716478" y="942361"/>
            <a:ext cx="288034" cy="288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044" name="image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167" y="2478701"/>
            <a:ext cx="6827681" cy="6078531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Shape 1045"/>
          <p:cNvSpPr/>
          <p:nvPr/>
        </p:nvSpPr>
        <p:spPr>
          <a:xfrm>
            <a:off x="8030344" y="4133850"/>
            <a:ext cx="4944270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내정보 확인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회원가입 시 입력했던 정보들을 확인 할 수 있음</a:t>
            </a:r>
            <a:r>
              <a:t>.</a:t>
            </a:r>
          </a:p>
          <a:p>
            <a:pPr algn="l">
              <a:defRPr b="1"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1048" name="Group 1048"/>
          <p:cNvGrpSpPr/>
          <p:nvPr/>
        </p:nvGrpSpPr>
        <p:grpSpPr>
          <a:xfrm>
            <a:off x="1033167" y="2506587"/>
            <a:ext cx="397712" cy="423112"/>
            <a:chOff x="0" y="0"/>
            <a:chExt cx="397711" cy="423111"/>
          </a:xfrm>
        </p:grpSpPr>
        <p:sp>
          <p:nvSpPr>
            <p:cNvPr id="1046" name="Shape 1046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052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050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1" name="Shape 1051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53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Shape 1054"/>
          <p:cNvSpPr/>
          <p:nvPr/>
        </p:nvSpPr>
        <p:spPr>
          <a:xfrm>
            <a:off x="2050196" y="1368363"/>
            <a:ext cx="4008768" cy="89381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5" name="Shape 1055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- 1.회원</a:t>
            </a:r>
          </a:p>
        </p:txBody>
      </p:sp>
      <p:sp>
        <p:nvSpPr>
          <p:cNvPr id="1056" name="Shape 1056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57" name="Shape 1057"/>
          <p:cNvSpPr/>
          <p:nvPr/>
        </p:nvSpPr>
        <p:spPr>
          <a:xfrm rot="13500000">
            <a:off x="716478" y="942361"/>
            <a:ext cx="288034" cy="288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058" name="image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620" y="1561064"/>
            <a:ext cx="7163783" cy="1083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1" name="Group 1061"/>
          <p:cNvGrpSpPr/>
          <p:nvPr/>
        </p:nvGrpSpPr>
        <p:grpSpPr>
          <a:xfrm>
            <a:off x="1144076" y="2668242"/>
            <a:ext cx="7171947" cy="6336705"/>
            <a:chOff x="0" y="0"/>
            <a:chExt cx="7171945" cy="6336703"/>
          </a:xfrm>
        </p:grpSpPr>
        <p:pic>
          <p:nvPicPr>
            <p:cNvPr id="1059" name="image3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171946" cy="6336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0" name="Shape 1060"/>
            <p:cNvSpPr/>
            <p:nvPr/>
          </p:nvSpPr>
          <p:spPr>
            <a:xfrm>
              <a:off x="144016" y="878186"/>
              <a:ext cx="648073" cy="202558"/>
            </a:xfrm>
            <a:prstGeom prst="rect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2" name="Shape 1062"/>
          <p:cNvSpPr/>
          <p:nvPr/>
        </p:nvSpPr>
        <p:spPr>
          <a:xfrm>
            <a:off x="8374608" y="4016594"/>
            <a:ext cx="463019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회원정보 변경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개인정보 변경을 원할 시 닉네임</a:t>
            </a:r>
            <a:r>
              <a:t>, </a:t>
            </a:r>
            <a:r>
              <a:t>전화번호</a:t>
            </a:r>
            <a:r>
              <a:t>, </a:t>
            </a:r>
            <a:r>
              <a:t>이메일</a:t>
            </a:r>
            <a:r>
              <a:t>, </a:t>
            </a:r>
            <a:r>
              <a:t>회원주소를 변경할 수 있음</a:t>
            </a:r>
            <a:r>
              <a:t>.</a:t>
            </a:r>
          </a:p>
        </p:txBody>
      </p:sp>
      <p:sp>
        <p:nvSpPr>
          <p:cNvPr id="1063" name="Shape 1063"/>
          <p:cNvSpPr/>
          <p:nvPr/>
        </p:nvSpPr>
        <p:spPr>
          <a:xfrm>
            <a:off x="763473" y="3435449"/>
            <a:ext cx="397713" cy="3977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064" name="Shape 1064"/>
          <p:cNvSpPr/>
          <p:nvPr/>
        </p:nvSpPr>
        <p:spPr>
          <a:xfrm>
            <a:off x="830534" y="3416388"/>
            <a:ext cx="238191" cy="423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 1068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066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7" name="Shape 1067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69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Shape 1070"/>
          <p:cNvSpPr/>
          <p:nvPr/>
        </p:nvSpPr>
        <p:spPr>
          <a:xfrm>
            <a:off x="2050196" y="1368363"/>
            <a:ext cx="4008768" cy="89381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1" name="Shape 1071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- 1.회원</a:t>
            </a:r>
          </a:p>
        </p:txBody>
      </p:sp>
      <p:sp>
        <p:nvSpPr>
          <p:cNvPr id="1072" name="Shape 1072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3" name="Shape 1073"/>
          <p:cNvSpPr/>
          <p:nvPr/>
        </p:nvSpPr>
        <p:spPr>
          <a:xfrm rot="13500000">
            <a:off x="716478" y="942361"/>
            <a:ext cx="288034" cy="288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074" name="image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620" y="1561064"/>
            <a:ext cx="7163783" cy="1083488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Shape 1075"/>
          <p:cNvSpPr/>
          <p:nvPr/>
        </p:nvSpPr>
        <p:spPr>
          <a:xfrm>
            <a:off x="8374608" y="4016594"/>
            <a:ext cx="463019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비밀번호 변경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PW</a:t>
            </a:r>
            <a:r>
              <a:t> 변경을 원할 시 기존 </a:t>
            </a:r>
            <a:r>
              <a:t>PW</a:t>
            </a:r>
            <a:r>
              <a:t>확인 후</a:t>
            </a:r>
            <a:br/>
            <a:r>
              <a:t>새로운 </a:t>
            </a:r>
            <a:r>
              <a:t>PW, </a:t>
            </a:r>
            <a:r>
              <a:t>확인</a:t>
            </a:r>
            <a:r>
              <a:t>PW </a:t>
            </a:r>
            <a:r>
              <a:t>가 동일 시 </a:t>
            </a:r>
            <a:r>
              <a:t>PW</a:t>
            </a:r>
            <a:r>
              <a:t>변경</a:t>
            </a:r>
            <a:r>
              <a:t>.</a:t>
            </a:r>
          </a:p>
        </p:txBody>
      </p:sp>
      <p:grpSp>
        <p:nvGrpSpPr>
          <p:cNvPr id="1078" name="Group 1078"/>
          <p:cNvGrpSpPr/>
          <p:nvPr/>
        </p:nvGrpSpPr>
        <p:grpSpPr>
          <a:xfrm>
            <a:off x="1147014" y="2668242"/>
            <a:ext cx="7155586" cy="6385023"/>
            <a:chOff x="0" y="0"/>
            <a:chExt cx="7155584" cy="6385021"/>
          </a:xfrm>
        </p:grpSpPr>
        <p:pic>
          <p:nvPicPr>
            <p:cNvPr id="1076" name="image3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155585" cy="6385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7" name="Shape 1077"/>
            <p:cNvSpPr/>
            <p:nvPr/>
          </p:nvSpPr>
          <p:spPr>
            <a:xfrm>
              <a:off x="114421" y="1560486"/>
              <a:ext cx="647331" cy="202558"/>
            </a:xfrm>
            <a:prstGeom prst="rect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79" name="Shape 1079"/>
          <p:cNvSpPr/>
          <p:nvPr/>
        </p:nvSpPr>
        <p:spPr>
          <a:xfrm>
            <a:off x="763473" y="4088574"/>
            <a:ext cx="397713" cy="3977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080" name="Shape 1080"/>
          <p:cNvSpPr/>
          <p:nvPr/>
        </p:nvSpPr>
        <p:spPr>
          <a:xfrm>
            <a:off x="830534" y="4069513"/>
            <a:ext cx="238191" cy="423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roup 108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08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3" name="Shape 108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8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Shape 1086"/>
          <p:cNvSpPr/>
          <p:nvPr/>
        </p:nvSpPr>
        <p:spPr>
          <a:xfrm>
            <a:off x="2050196" y="1368363"/>
            <a:ext cx="4008768" cy="89381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7" name="Shape 1087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- 1.회원</a:t>
            </a:r>
          </a:p>
        </p:txBody>
      </p:sp>
      <p:sp>
        <p:nvSpPr>
          <p:cNvPr id="1088" name="Shape 1088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89" name="Shape 1089"/>
          <p:cNvSpPr/>
          <p:nvPr/>
        </p:nvSpPr>
        <p:spPr>
          <a:xfrm rot="13500000">
            <a:off x="716478" y="942361"/>
            <a:ext cx="288034" cy="288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090" name="image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620" y="1561064"/>
            <a:ext cx="7163783" cy="108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1" name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2458" y="2668242"/>
            <a:ext cx="7171946" cy="63850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94" name="Group 1094"/>
          <p:cNvGrpSpPr/>
          <p:nvPr/>
        </p:nvGrpSpPr>
        <p:grpSpPr>
          <a:xfrm>
            <a:off x="1144076" y="2668242"/>
            <a:ext cx="7171947" cy="6336705"/>
            <a:chOff x="0" y="0"/>
            <a:chExt cx="7171945" cy="6336703"/>
          </a:xfrm>
        </p:grpSpPr>
        <p:pic>
          <p:nvPicPr>
            <p:cNvPr id="1092" name="image31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171946" cy="6336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3" name="Shape 1093"/>
            <p:cNvSpPr/>
            <p:nvPr/>
          </p:nvSpPr>
          <p:spPr>
            <a:xfrm>
              <a:off x="144016" y="878186"/>
              <a:ext cx="648073" cy="202558"/>
            </a:xfrm>
            <a:prstGeom prst="rect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95" name="Shape 1095"/>
          <p:cNvSpPr/>
          <p:nvPr/>
        </p:nvSpPr>
        <p:spPr>
          <a:xfrm>
            <a:off x="8374608" y="3883244"/>
            <a:ext cx="4630194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 회원탈퇴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회원탈퇴 시 </a:t>
            </a:r>
            <a:r>
              <a:t>PW, </a:t>
            </a:r>
            <a:r>
              <a:t>확인 </a:t>
            </a:r>
            <a:r>
              <a:t>PW </a:t>
            </a:r>
            <a:r>
              <a:t>입력이 동일하면 회원탈퇴</a:t>
            </a:r>
            <a:r>
              <a:t>.</a:t>
            </a:r>
          </a:p>
        </p:txBody>
      </p:sp>
      <p:grpSp>
        <p:nvGrpSpPr>
          <p:cNvPr id="1098" name="Group 1098"/>
          <p:cNvGrpSpPr/>
          <p:nvPr/>
        </p:nvGrpSpPr>
        <p:grpSpPr>
          <a:xfrm>
            <a:off x="1144076" y="2668242"/>
            <a:ext cx="7155586" cy="6385023"/>
            <a:chOff x="0" y="0"/>
            <a:chExt cx="7155584" cy="6385021"/>
          </a:xfrm>
        </p:grpSpPr>
        <p:pic>
          <p:nvPicPr>
            <p:cNvPr id="1096" name="image32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155585" cy="6385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7" name="Shape 1097"/>
            <p:cNvSpPr/>
            <p:nvPr/>
          </p:nvSpPr>
          <p:spPr>
            <a:xfrm>
              <a:off x="114421" y="1560486"/>
              <a:ext cx="647331" cy="202558"/>
            </a:xfrm>
            <a:prstGeom prst="rect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01" name="Group 1101"/>
          <p:cNvGrpSpPr/>
          <p:nvPr/>
        </p:nvGrpSpPr>
        <p:grpSpPr>
          <a:xfrm>
            <a:off x="1122443" y="2668242"/>
            <a:ext cx="7177220" cy="6368208"/>
            <a:chOff x="0" y="0"/>
            <a:chExt cx="7177219" cy="6368207"/>
          </a:xfrm>
        </p:grpSpPr>
        <p:pic>
          <p:nvPicPr>
            <p:cNvPr id="1099" name="image33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7177220" cy="6368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0" name="Shape 1100"/>
            <p:cNvSpPr/>
            <p:nvPr/>
          </p:nvSpPr>
          <p:spPr>
            <a:xfrm>
              <a:off x="127990" y="2090464"/>
              <a:ext cx="648073" cy="202558"/>
            </a:xfrm>
            <a:prstGeom prst="rect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02" name="Shape 1102"/>
          <p:cNvSpPr/>
          <p:nvPr/>
        </p:nvSpPr>
        <p:spPr>
          <a:xfrm>
            <a:off x="763473" y="4570996"/>
            <a:ext cx="397713" cy="3977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103" name="Shape 1103"/>
          <p:cNvSpPr/>
          <p:nvPr/>
        </p:nvSpPr>
        <p:spPr>
          <a:xfrm>
            <a:off x="830534" y="4551935"/>
            <a:ext cx="238191" cy="42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roup 1107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105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6" name="Shape 1106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108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Shape 1109"/>
          <p:cNvSpPr/>
          <p:nvPr/>
        </p:nvSpPr>
        <p:spPr>
          <a:xfrm>
            <a:off x="2050197" y="1368364"/>
            <a:ext cx="4554045" cy="9427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0" name="Shape 1110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- 2. 음식점</a:t>
            </a:r>
          </a:p>
        </p:txBody>
      </p:sp>
      <p:sp>
        <p:nvSpPr>
          <p:cNvPr id="1111" name="Shape 1111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112" name="Shape 1112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113" name="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4365" y="2005155"/>
            <a:ext cx="11303989" cy="4188331"/>
          </a:xfrm>
          <a:prstGeom prst="rect">
            <a:avLst/>
          </a:prstGeom>
          <a:ln w="50800">
            <a:solidFill>
              <a:srgbClr val="FFFFFF"/>
            </a:solidFill>
            <a:miter/>
          </a:ln>
        </p:spPr>
      </p:pic>
      <p:sp>
        <p:nvSpPr>
          <p:cNvPr id="1114" name="Shape 1114"/>
          <p:cNvSpPr/>
          <p:nvPr/>
        </p:nvSpPr>
        <p:spPr>
          <a:xfrm>
            <a:off x="1796474" y="2076961"/>
            <a:ext cx="8696118" cy="640295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15" name="Shape 1115"/>
          <p:cNvSpPr/>
          <p:nvPr/>
        </p:nvSpPr>
        <p:spPr>
          <a:xfrm>
            <a:off x="1369206" y="2810192"/>
            <a:ext cx="10921174" cy="3377332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118" name="Group 1118"/>
          <p:cNvGrpSpPr/>
          <p:nvPr/>
        </p:nvGrpSpPr>
        <p:grpSpPr>
          <a:xfrm>
            <a:off x="1238793" y="2045765"/>
            <a:ext cx="397713" cy="423112"/>
            <a:chOff x="0" y="0"/>
            <a:chExt cx="397711" cy="423111"/>
          </a:xfrm>
        </p:grpSpPr>
        <p:sp>
          <p:nvSpPr>
            <p:cNvPr id="1116" name="Shape 1116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119" name="Shape 1119"/>
          <p:cNvSpPr/>
          <p:nvPr/>
        </p:nvSpPr>
        <p:spPr>
          <a:xfrm>
            <a:off x="905265" y="4020426"/>
            <a:ext cx="397712" cy="3977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120" name="Shape 1120"/>
          <p:cNvSpPr/>
          <p:nvPr/>
        </p:nvSpPr>
        <p:spPr>
          <a:xfrm>
            <a:off x="972326" y="4001365"/>
            <a:ext cx="238190" cy="42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21" name="Shape 1121"/>
          <p:cNvSpPr/>
          <p:nvPr/>
        </p:nvSpPr>
        <p:spPr>
          <a:xfrm>
            <a:off x="1541659" y="6989025"/>
            <a:ext cx="10576268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#1,2 View를 통한 음식점 구별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음식점의 모든 정보를 가지고 있는 view를 만들어 음식종류(한식, 중식 등등), 테마별로 음식점을 구별해 </a:t>
            </a:r>
          </a:p>
          <a:p>
            <a:pPr lvl="1"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사용자가 쉽게 원하는 음식점을 찾을 수 있도록 함.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roup 1125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123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4" name="Shape 1124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26" name="Shape 1126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127" name="Shape 1127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128" name="지도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0721" y="1618074"/>
            <a:ext cx="9051277" cy="4515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Shape 1130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- 2. 음식점</a:t>
            </a:r>
          </a:p>
        </p:txBody>
      </p:sp>
      <p:sp>
        <p:nvSpPr>
          <p:cNvPr id="1131" name="Shape 1131"/>
          <p:cNvSpPr/>
          <p:nvPr/>
        </p:nvSpPr>
        <p:spPr>
          <a:xfrm>
            <a:off x="3406787" y="2255307"/>
            <a:ext cx="4413513" cy="815859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134" name="Group 1134"/>
          <p:cNvGrpSpPr/>
          <p:nvPr/>
        </p:nvGrpSpPr>
        <p:grpSpPr>
          <a:xfrm>
            <a:off x="2028152" y="1970786"/>
            <a:ext cx="397713" cy="423113"/>
            <a:chOff x="0" y="0"/>
            <a:chExt cx="397711" cy="423111"/>
          </a:xfrm>
        </p:grpSpPr>
        <p:sp>
          <p:nvSpPr>
            <p:cNvPr id="1132" name="Shape 113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37" name="Group 1137"/>
          <p:cNvGrpSpPr/>
          <p:nvPr/>
        </p:nvGrpSpPr>
        <p:grpSpPr>
          <a:xfrm>
            <a:off x="8425584" y="2954278"/>
            <a:ext cx="397713" cy="423113"/>
            <a:chOff x="0" y="0"/>
            <a:chExt cx="397711" cy="423111"/>
          </a:xfrm>
        </p:grpSpPr>
        <p:sp>
          <p:nvSpPr>
            <p:cNvPr id="1135" name="Shape 113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138" name="Shape 1138"/>
          <p:cNvSpPr/>
          <p:nvPr/>
        </p:nvSpPr>
        <p:spPr>
          <a:xfrm>
            <a:off x="8731833" y="3345837"/>
            <a:ext cx="1129677" cy="75138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39" name="Shape 1139"/>
          <p:cNvSpPr/>
          <p:nvPr/>
        </p:nvSpPr>
        <p:spPr>
          <a:xfrm>
            <a:off x="1664792" y="6661125"/>
            <a:ext cx="10576268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음식종류별 혹은 카테고리별 음식리스트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음식점 상호명에 Mouseover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리스트에 보여진 음식점들의 위치를 좌표값으로 지도에 커스텀 한 마커가 출력되고, </a:t>
            </a:r>
          </a:p>
          <a:p>
            <a:pPr lvl="1"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Mouseover하면 #3과 같이 음식점의 타이틀이 보여지고, Mouseout하면 사라짐.</a:t>
            </a:r>
          </a:p>
          <a:p>
            <a:pPr lvl="1"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Kakao 지도 API를 활용한 출력.</a:t>
            </a:r>
          </a:p>
        </p:txBody>
      </p:sp>
      <p:grpSp>
        <p:nvGrpSpPr>
          <p:cNvPr id="1142" name="Group 1142"/>
          <p:cNvGrpSpPr/>
          <p:nvPr/>
        </p:nvGrpSpPr>
        <p:grpSpPr>
          <a:xfrm>
            <a:off x="3287738" y="1758417"/>
            <a:ext cx="397713" cy="423113"/>
            <a:chOff x="0" y="0"/>
            <a:chExt cx="397711" cy="423111"/>
          </a:xfrm>
        </p:grpSpPr>
        <p:sp>
          <p:nvSpPr>
            <p:cNvPr id="1140" name="Shape 1140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roup 1146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144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5" name="Shape 1145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47" name="Shape 1147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148" name="Shape 1148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149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Shape 1150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- 2. 음식점</a:t>
            </a:r>
          </a:p>
        </p:txBody>
      </p:sp>
      <p:sp>
        <p:nvSpPr>
          <p:cNvPr id="1151" name="Shape 1151"/>
          <p:cNvSpPr/>
          <p:nvPr/>
        </p:nvSpPr>
        <p:spPr>
          <a:xfrm>
            <a:off x="7831122" y="2530431"/>
            <a:ext cx="5108233" cy="443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회원, 비회원 상관없이 조회수 증가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상세페이지로 넘어오게 되면, 조회수를 관리하는 테이블의 COUNT 증가.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음식점정보 출력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음식점의 모든 정보(상호명, 주소, 전화번호 등)와 지도, 해당 음식점의 주요리뷰 리스트가 보임.</a:t>
            </a:r>
          </a:p>
          <a:p>
            <a:pPr lvl="1"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Kakao 지도 API를 활용한 위치 출력.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지도를 클릭하게 되면 더 상세한 지도로 해당 위치를 확인 할 수 있음.</a:t>
            </a:r>
          </a:p>
        </p:txBody>
      </p:sp>
      <p:pic>
        <p:nvPicPr>
          <p:cNvPr id="1152" name="image15.png" descr="상세페이지.PNG"/>
          <p:cNvPicPr>
            <a:picLocks noChangeAspect="1"/>
          </p:cNvPicPr>
          <p:nvPr/>
        </p:nvPicPr>
        <p:blipFill>
          <a:blip r:embed="rId4">
            <a:extLst/>
          </a:blip>
          <a:srcRect l="20297" t="20726" r="22247" b="3400"/>
          <a:stretch>
            <a:fillRect/>
          </a:stretch>
        </p:blipFill>
        <p:spPr>
          <a:xfrm>
            <a:off x="1014440" y="2401039"/>
            <a:ext cx="6666025" cy="4951617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Shape 1153"/>
          <p:cNvSpPr/>
          <p:nvPr/>
        </p:nvSpPr>
        <p:spPr>
          <a:xfrm>
            <a:off x="3121306" y="7460165"/>
            <a:ext cx="2331977" cy="419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 상세페이지</a:t>
            </a:r>
          </a:p>
        </p:txBody>
      </p:sp>
      <p:grpSp>
        <p:nvGrpSpPr>
          <p:cNvPr id="1156" name="Group 1156"/>
          <p:cNvGrpSpPr/>
          <p:nvPr/>
        </p:nvGrpSpPr>
        <p:grpSpPr>
          <a:xfrm>
            <a:off x="1014440" y="1724076"/>
            <a:ext cx="397712" cy="423113"/>
            <a:chOff x="0" y="0"/>
            <a:chExt cx="397711" cy="423111"/>
          </a:xfrm>
        </p:grpSpPr>
        <p:sp>
          <p:nvSpPr>
            <p:cNvPr id="1154" name="Shape 1154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155" name="Shape 1155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157" name="Shape 1157"/>
          <p:cNvSpPr/>
          <p:nvPr/>
        </p:nvSpPr>
        <p:spPr>
          <a:xfrm>
            <a:off x="1014440" y="2970775"/>
            <a:ext cx="397712" cy="3977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158" name="Shape 1158"/>
          <p:cNvSpPr/>
          <p:nvPr/>
        </p:nvSpPr>
        <p:spPr>
          <a:xfrm>
            <a:off x="1081501" y="2951714"/>
            <a:ext cx="238190" cy="423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159" name="Shape 1159"/>
          <p:cNvSpPr/>
          <p:nvPr/>
        </p:nvSpPr>
        <p:spPr>
          <a:xfrm>
            <a:off x="4871580" y="2349045"/>
            <a:ext cx="397713" cy="397713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160" name="Shape 1160"/>
          <p:cNvSpPr/>
          <p:nvPr/>
        </p:nvSpPr>
        <p:spPr>
          <a:xfrm>
            <a:off x="4938641" y="2329984"/>
            <a:ext cx="238191" cy="423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4" name="Group 116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16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3" name="Shape 116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65" name="Shape 1165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166" name="Shape 1166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167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Shape 1168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- 2. 음식점</a:t>
            </a:r>
          </a:p>
        </p:txBody>
      </p:sp>
      <p:sp>
        <p:nvSpPr>
          <p:cNvPr id="1169" name="Shape 1169"/>
          <p:cNvSpPr/>
          <p:nvPr/>
        </p:nvSpPr>
        <p:spPr>
          <a:xfrm>
            <a:off x="6771524" y="3835400"/>
            <a:ext cx="5959574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회원만 최근 본 맛집 사용 가능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음식점정보 출력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방문기록을 남기는 DB 테이블을 이용해 음식점 상세페이지 클릭시 Log를 찍게 됨.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최근 본 맛집 5개만 출력 됨.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최근 본 맛집 리스트에서 음식점 상호명 클릭시 상세페이지로 페이지 전환.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로그아웃 되었다가 다시 로그인 해도 기록이 남아 있음.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pic>
        <p:nvPicPr>
          <p:cNvPr id="1170" name="image13.png"/>
          <p:cNvPicPr>
            <a:picLocks noChangeAspect="1"/>
          </p:cNvPicPr>
          <p:nvPr/>
        </p:nvPicPr>
        <p:blipFill>
          <a:blip r:embed="rId4">
            <a:extLst/>
          </a:blip>
          <a:srcRect l="75446" t="0" r="2320" b="94444"/>
          <a:stretch>
            <a:fillRect/>
          </a:stretch>
        </p:blipFill>
        <p:spPr>
          <a:xfrm>
            <a:off x="1688259" y="1875249"/>
            <a:ext cx="4624472" cy="1155540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Shape 1171"/>
          <p:cNvSpPr/>
          <p:nvPr/>
        </p:nvSpPr>
        <p:spPr>
          <a:xfrm>
            <a:off x="4627231" y="1832802"/>
            <a:ext cx="410179" cy="373753"/>
          </a:xfrm>
          <a:prstGeom prst="rect">
            <a:avLst/>
          </a:prstGeom>
          <a:ln w="762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172" name="image16.png" descr="최근본맛집.PNG"/>
          <p:cNvPicPr>
            <a:picLocks noChangeAspect="1"/>
          </p:cNvPicPr>
          <p:nvPr/>
        </p:nvPicPr>
        <p:blipFill>
          <a:blip r:embed="rId5">
            <a:extLst/>
          </a:blip>
          <a:srcRect l="84148" t="16796" r="1501" b="37134"/>
          <a:stretch>
            <a:fillRect/>
          </a:stretch>
        </p:blipFill>
        <p:spPr>
          <a:xfrm>
            <a:off x="2285358" y="3257777"/>
            <a:ext cx="3430056" cy="6194367"/>
          </a:xfrm>
          <a:prstGeom prst="rect">
            <a:avLst/>
          </a:prstGeom>
          <a:ln w="25400">
            <a:solidFill>
              <a:srgbClr val="000000"/>
            </a:solidFill>
            <a:miter/>
          </a:ln>
        </p:spPr>
      </p:pic>
      <p:grpSp>
        <p:nvGrpSpPr>
          <p:cNvPr id="1175" name="Group 1175"/>
          <p:cNvGrpSpPr/>
          <p:nvPr/>
        </p:nvGrpSpPr>
        <p:grpSpPr>
          <a:xfrm>
            <a:off x="4270603" y="1394304"/>
            <a:ext cx="397713" cy="423113"/>
            <a:chOff x="0" y="0"/>
            <a:chExt cx="397711" cy="423111"/>
          </a:xfrm>
        </p:grpSpPr>
        <p:sp>
          <p:nvSpPr>
            <p:cNvPr id="1173" name="Shape 1173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176" name="Shape 1176"/>
          <p:cNvSpPr/>
          <p:nvPr/>
        </p:nvSpPr>
        <p:spPr>
          <a:xfrm>
            <a:off x="1848127" y="3249203"/>
            <a:ext cx="397712" cy="397713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177" name="Shape 1177"/>
          <p:cNvSpPr/>
          <p:nvPr/>
        </p:nvSpPr>
        <p:spPr>
          <a:xfrm>
            <a:off x="1915188" y="3230142"/>
            <a:ext cx="238190" cy="423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3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61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Shape 162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4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2088297" y="1355664"/>
            <a:ext cx="2853232" cy="8787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2090649" y="654626"/>
            <a:ext cx="3159358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주제 및 목적</a:t>
            </a:r>
          </a:p>
        </p:txBody>
      </p:sp>
      <p:sp>
        <p:nvSpPr>
          <p:cNvPr id="167" name="Shape 167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68" name="Shape 168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69" name="image2.jpg" descr="ì íì¥ì  ì§¤ì ëí ì´ë¯¸ì§ ê²ìê²°ê³¼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3171" y="2730192"/>
            <a:ext cx="4958458" cy="260319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2810518" y="5598106"/>
            <a:ext cx="7383764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defTabSz="914400">
              <a:defRPr sz="2900"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“</a:t>
            </a:r>
            <a:r>
              <a:t>오늘은 어디서 뭘 먹어야 하나</a:t>
            </a:r>
            <a:r>
              <a:t>?”</a:t>
            </a:r>
          </a:p>
          <a:p>
            <a:pPr defTabSz="914400">
              <a:defRPr sz="2900">
                <a:solidFill>
                  <a:srgbClr val="D6D6D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defTabSz="914400">
              <a:defRPr sz="29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끼니때 마다 반복되는 고민은 줄이고</a:t>
            </a:r>
          </a:p>
          <a:p>
            <a:pPr defTabSz="914400">
              <a:defRPr sz="29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식사시간 더 오래 즐기자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roup 1181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179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0" name="Shape 1180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182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Shape 1183"/>
          <p:cNvSpPr/>
          <p:nvPr/>
        </p:nvSpPr>
        <p:spPr>
          <a:xfrm>
            <a:off x="2050197" y="1368364"/>
            <a:ext cx="4140314" cy="87864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4" name="Shape 1184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- 3. 검색</a:t>
            </a:r>
          </a:p>
        </p:txBody>
      </p:sp>
      <p:sp>
        <p:nvSpPr>
          <p:cNvPr id="1185" name="Shape 1185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186" name="Shape 1186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187" name="검색차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0510" y="1787822"/>
            <a:ext cx="5345884" cy="1428780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Shape 1188"/>
          <p:cNvSpPr/>
          <p:nvPr/>
        </p:nvSpPr>
        <p:spPr>
          <a:xfrm>
            <a:off x="1796474" y="2094282"/>
            <a:ext cx="4328601" cy="81586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9" name="Shape 1189"/>
          <p:cNvSpPr/>
          <p:nvPr/>
        </p:nvSpPr>
        <p:spPr>
          <a:xfrm>
            <a:off x="1493725" y="1690149"/>
            <a:ext cx="397713" cy="397713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190" name="Shape 1190"/>
          <p:cNvSpPr/>
          <p:nvPr/>
        </p:nvSpPr>
        <p:spPr>
          <a:xfrm>
            <a:off x="1493725" y="1671088"/>
            <a:ext cx="397713" cy="423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191" name="Shape 1191"/>
          <p:cNvSpPr/>
          <p:nvPr/>
        </p:nvSpPr>
        <p:spPr>
          <a:xfrm>
            <a:off x="7743382" y="1667908"/>
            <a:ext cx="4727301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#A. Like 연산자를 활용한 일반검색 창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검색하고 싶은 음식점 상호명을 검색할때 원하는 음식점의 리스트들이 보여짐.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검색결과에 해당하는 음식점 리스트가 없을 때는 검색결과가 없다고 보여짐.</a:t>
            </a:r>
          </a:p>
        </p:txBody>
      </p:sp>
      <p:pic>
        <p:nvPicPr>
          <p:cNvPr id="1192" name="종각진ㅉ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4515" y="3951885"/>
            <a:ext cx="5939528" cy="5065229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Shape 1193"/>
          <p:cNvSpPr/>
          <p:nvPr/>
        </p:nvSpPr>
        <p:spPr>
          <a:xfrm>
            <a:off x="2286996" y="9097886"/>
            <a:ext cx="472730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‘종각’ 키워드로 검색 했을 때</a:t>
            </a:r>
          </a:p>
        </p:txBody>
      </p:sp>
      <p:sp>
        <p:nvSpPr>
          <p:cNvPr id="1194" name="Shape 1194"/>
          <p:cNvSpPr/>
          <p:nvPr/>
        </p:nvSpPr>
        <p:spPr>
          <a:xfrm>
            <a:off x="2985560" y="4164260"/>
            <a:ext cx="249367" cy="279759"/>
          </a:xfrm>
          <a:prstGeom prst="rect">
            <a:avLst/>
          </a:prstGeom>
          <a:solidFill>
            <a:srgbClr val="FFFB00">
              <a:alpha val="36258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5" name="Shape 1195"/>
          <p:cNvSpPr/>
          <p:nvPr/>
        </p:nvSpPr>
        <p:spPr>
          <a:xfrm>
            <a:off x="3098642" y="4950006"/>
            <a:ext cx="249367" cy="279759"/>
          </a:xfrm>
          <a:prstGeom prst="rect">
            <a:avLst/>
          </a:prstGeom>
          <a:solidFill>
            <a:srgbClr val="FFFB00">
              <a:alpha val="36258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6" name="Shape 1196"/>
          <p:cNvSpPr/>
          <p:nvPr/>
        </p:nvSpPr>
        <p:spPr>
          <a:xfrm>
            <a:off x="2782189" y="5756691"/>
            <a:ext cx="249367" cy="279759"/>
          </a:xfrm>
          <a:prstGeom prst="rect">
            <a:avLst/>
          </a:prstGeom>
          <a:solidFill>
            <a:srgbClr val="FFFB00">
              <a:alpha val="36258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7" name="Shape 1197"/>
          <p:cNvSpPr/>
          <p:nvPr/>
        </p:nvSpPr>
        <p:spPr>
          <a:xfrm>
            <a:off x="2782189" y="6567520"/>
            <a:ext cx="249367" cy="279760"/>
          </a:xfrm>
          <a:prstGeom prst="rect">
            <a:avLst/>
          </a:prstGeom>
          <a:solidFill>
            <a:srgbClr val="FFFB00">
              <a:alpha val="36258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8" name="Shape 1198"/>
          <p:cNvSpPr/>
          <p:nvPr/>
        </p:nvSpPr>
        <p:spPr>
          <a:xfrm>
            <a:off x="2985560" y="7378349"/>
            <a:ext cx="249367" cy="279759"/>
          </a:xfrm>
          <a:prstGeom prst="rect">
            <a:avLst/>
          </a:prstGeom>
          <a:solidFill>
            <a:srgbClr val="FFFB00">
              <a:alpha val="36258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9" name="Shape 1199"/>
          <p:cNvSpPr/>
          <p:nvPr/>
        </p:nvSpPr>
        <p:spPr>
          <a:xfrm>
            <a:off x="2782189" y="8189179"/>
            <a:ext cx="249367" cy="279759"/>
          </a:xfrm>
          <a:prstGeom prst="rect">
            <a:avLst/>
          </a:prstGeom>
          <a:solidFill>
            <a:srgbClr val="FFFB00">
              <a:alpha val="36258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200" name="검색결과없음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59912" y="5165279"/>
            <a:ext cx="3824325" cy="2168805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Shape 1201"/>
          <p:cNvSpPr/>
          <p:nvPr/>
        </p:nvSpPr>
        <p:spPr>
          <a:xfrm>
            <a:off x="8364692" y="7445417"/>
            <a:ext cx="47273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검색키워드가 존재하지 않을 때</a:t>
            </a:r>
          </a:p>
        </p:txBody>
      </p:sp>
      <p:sp>
        <p:nvSpPr>
          <p:cNvPr id="1202" name="Shape 1202"/>
          <p:cNvSpPr/>
          <p:nvPr/>
        </p:nvSpPr>
        <p:spPr>
          <a:xfrm>
            <a:off x="4242688" y="3069919"/>
            <a:ext cx="1" cy="747589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3" name="Shape 1203"/>
          <p:cNvSpPr/>
          <p:nvPr/>
        </p:nvSpPr>
        <p:spPr>
          <a:xfrm>
            <a:off x="5362457" y="3081297"/>
            <a:ext cx="3971974" cy="1961287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4" name="Shape 1204"/>
          <p:cNvSpPr/>
          <p:nvPr/>
        </p:nvSpPr>
        <p:spPr>
          <a:xfrm>
            <a:off x="2633829" y="3349804"/>
            <a:ext cx="1579119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F26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검색키워드 O</a:t>
            </a:r>
          </a:p>
        </p:txBody>
      </p:sp>
      <p:sp>
        <p:nvSpPr>
          <p:cNvPr id="1205" name="Shape 1205"/>
          <p:cNvSpPr/>
          <p:nvPr/>
        </p:nvSpPr>
        <p:spPr>
          <a:xfrm>
            <a:off x="8778107" y="4405333"/>
            <a:ext cx="1548385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F26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검색키워드 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Group 1209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207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8" name="Shape 1208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10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Shape 1211"/>
          <p:cNvSpPr/>
          <p:nvPr/>
        </p:nvSpPr>
        <p:spPr>
          <a:xfrm>
            <a:off x="2050197" y="1368364"/>
            <a:ext cx="4140314" cy="87864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2" name="Shape 1212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- 3. 검색</a:t>
            </a:r>
          </a:p>
        </p:txBody>
      </p:sp>
      <p:sp>
        <p:nvSpPr>
          <p:cNvPr id="1213" name="Shape 1213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214" name="Shape 1214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215" name="검색차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0510" y="1787822"/>
            <a:ext cx="5345884" cy="1428780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Shape 1216"/>
          <p:cNvSpPr/>
          <p:nvPr/>
        </p:nvSpPr>
        <p:spPr>
          <a:xfrm>
            <a:off x="6082126" y="2294769"/>
            <a:ext cx="720045" cy="81586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219" name="Group 1219"/>
          <p:cNvGrpSpPr/>
          <p:nvPr/>
        </p:nvGrpSpPr>
        <p:grpSpPr>
          <a:xfrm>
            <a:off x="5972383" y="1868395"/>
            <a:ext cx="397712" cy="423112"/>
            <a:chOff x="0" y="0"/>
            <a:chExt cx="397711" cy="423111"/>
          </a:xfrm>
        </p:grpSpPr>
        <p:sp>
          <p:nvSpPr>
            <p:cNvPr id="1217" name="Shape 1217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0" y="0"/>
              <a:ext cx="397712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0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B</a:t>
              </a:r>
            </a:p>
          </p:txBody>
        </p:sp>
      </p:grpSp>
      <p:sp>
        <p:nvSpPr>
          <p:cNvPr id="1220" name="Shape 1220"/>
          <p:cNvSpPr/>
          <p:nvPr/>
        </p:nvSpPr>
        <p:spPr>
          <a:xfrm>
            <a:off x="7124799" y="1534558"/>
            <a:ext cx="5569446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#B. MyBatis 동적 SQL를 활용한 검색필터 창</a:t>
            </a:r>
          </a:p>
          <a:p>
            <a:pPr lvl="2"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음식종류와 가격은 라디오버튼으로 한가지 옵션을 선택하고, 서비스와 할인 항목은 중복선택가능하여 사용자가 더 구체적으로 음식점을 검색할 수 있음.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해당되는 검색결과가 있을 때 음식점 리스트가 보여지고, 없을때는 검색 결과 없음이 일반검색창과 동일함.</a:t>
            </a:r>
          </a:p>
        </p:txBody>
      </p:sp>
      <p:pic>
        <p:nvPicPr>
          <p:cNvPr id="1221" name="image17.png" descr="검색필터사용.PNG"/>
          <p:cNvPicPr>
            <a:picLocks noChangeAspect="1"/>
          </p:cNvPicPr>
          <p:nvPr/>
        </p:nvPicPr>
        <p:blipFill>
          <a:blip r:embed="rId5">
            <a:extLst/>
          </a:blip>
          <a:srcRect l="5591" t="18622" r="64625" b="22965"/>
          <a:stretch>
            <a:fillRect/>
          </a:stretch>
        </p:blipFill>
        <p:spPr>
          <a:xfrm>
            <a:off x="1146641" y="3680507"/>
            <a:ext cx="5042472" cy="5563156"/>
          </a:xfrm>
          <a:prstGeom prst="rect">
            <a:avLst/>
          </a:prstGeom>
          <a:ln w="25400">
            <a:solidFill>
              <a:srgbClr val="000000"/>
            </a:solidFill>
            <a:miter/>
          </a:ln>
        </p:spPr>
      </p:pic>
      <p:pic>
        <p:nvPicPr>
          <p:cNvPr id="1222" name="더 구분되어진 검색결과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22337" y="4238256"/>
            <a:ext cx="6049536" cy="2724889"/>
          </a:xfrm>
          <a:prstGeom prst="rect">
            <a:avLst/>
          </a:prstGeom>
          <a:ln w="12700">
            <a:miter lim="400000"/>
          </a:ln>
        </p:spPr>
      </p:pic>
      <p:sp>
        <p:nvSpPr>
          <p:cNvPr id="1223" name="Shape 1223"/>
          <p:cNvSpPr/>
          <p:nvPr/>
        </p:nvSpPr>
        <p:spPr>
          <a:xfrm flipV="1">
            <a:off x="4257368" y="5375041"/>
            <a:ext cx="2531595" cy="363154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24" name="Shape 1224"/>
          <p:cNvSpPr/>
          <p:nvPr/>
        </p:nvSpPr>
        <p:spPr>
          <a:xfrm flipV="1">
            <a:off x="4242432" y="8680201"/>
            <a:ext cx="2872199" cy="36739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225" name="검색결과없음!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85278" y="8127402"/>
            <a:ext cx="3626615" cy="972083"/>
          </a:xfrm>
          <a:prstGeom prst="rect">
            <a:avLst/>
          </a:prstGeom>
          <a:ln w="12700">
            <a:miter lim="400000"/>
          </a:ln>
        </p:spPr>
      </p:pic>
      <p:sp>
        <p:nvSpPr>
          <p:cNvPr id="1226" name="Shape 1226"/>
          <p:cNvSpPr/>
          <p:nvPr/>
        </p:nvSpPr>
        <p:spPr>
          <a:xfrm>
            <a:off x="8804992" y="6984893"/>
            <a:ext cx="334693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세분화된 검색결과 </a:t>
            </a:r>
          </a:p>
        </p:txBody>
      </p:sp>
      <p:sp>
        <p:nvSpPr>
          <p:cNvPr id="1227" name="Shape 1227"/>
          <p:cNvSpPr/>
          <p:nvPr/>
        </p:nvSpPr>
        <p:spPr>
          <a:xfrm>
            <a:off x="5246306" y="5980060"/>
            <a:ext cx="862839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F26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필터 O</a:t>
            </a:r>
          </a:p>
        </p:txBody>
      </p:sp>
      <p:sp>
        <p:nvSpPr>
          <p:cNvPr id="1228" name="Shape 1228"/>
          <p:cNvSpPr/>
          <p:nvPr/>
        </p:nvSpPr>
        <p:spPr>
          <a:xfrm>
            <a:off x="5354167" y="8416594"/>
            <a:ext cx="832105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F26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필터 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2" name="Group 1232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230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1" name="Shape 1231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33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234" name="Shape 1234"/>
          <p:cNvSpPr/>
          <p:nvPr/>
        </p:nvSpPr>
        <p:spPr>
          <a:xfrm>
            <a:off x="2050197" y="1368364"/>
            <a:ext cx="4140314" cy="87864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5" name="Shape 1235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- 3. 검색</a:t>
            </a:r>
          </a:p>
        </p:txBody>
      </p:sp>
      <p:sp>
        <p:nvSpPr>
          <p:cNvPr id="1236" name="Shape 1236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237" name="Shape 1237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238" name="Shape 1238"/>
          <p:cNvSpPr/>
          <p:nvPr/>
        </p:nvSpPr>
        <p:spPr>
          <a:xfrm>
            <a:off x="6707055" y="4820181"/>
            <a:ext cx="5569446" cy="39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키워드 입력</a:t>
            </a:r>
          </a:p>
          <a:p>
            <a:pPr lvl="2"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사용자가 검색어를 입력하게 되면, 검색어를 관리하는 DB 테이블에 INSERT 되어 중복된 키워드의 COUNT수가 증가하게 됨.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‘급상승 검색어순위’ 보기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검색어를 관리하는 테이블 사용하여</a:t>
            </a:r>
          </a:p>
          <a:p>
            <a:pPr lvl="2"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‘급상승 검색어순위’ 나타내기</a:t>
            </a:r>
          </a:p>
          <a:p>
            <a:pPr lvl="2"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 COUNT수가 가장 많은 순위로 정렬.</a:t>
            </a:r>
          </a:p>
        </p:txBody>
      </p:sp>
      <p:pic>
        <p:nvPicPr>
          <p:cNvPr id="1239" name="image13.png"/>
          <p:cNvPicPr>
            <a:picLocks noChangeAspect="1"/>
          </p:cNvPicPr>
          <p:nvPr/>
        </p:nvPicPr>
        <p:blipFill>
          <a:blip r:embed="rId4">
            <a:extLst/>
          </a:blip>
          <a:srcRect l="31849" t="0" r="1901" b="85505"/>
          <a:stretch>
            <a:fillRect/>
          </a:stretch>
        </p:blipFill>
        <p:spPr>
          <a:xfrm>
            <a:off x="2015170" y="1943916"/>
            <a:ext cx="9502384" cy="2079022"/>
          </a:xfrm>
          <a:prstGeom prst="rect">
            <a:avLst/>
          </a:prstGeom>
          <a:ln w="12700">
            <a:miter lim="400000"/>
          </a:ln>
        </p:spPr>
      </p:pic>
      <p:sp>
        <p:nvSpPr>
          <p:cNvPr id="1240" name="Shape 1240"/>
          <p:cNvSpPr/>
          <p:nvPr/>
        </p:nvSpPr>
        <p:spPr>
          <a:xfrm>
            <a:off x="2741863" y="2653149"/>
            <a:ext cx="3178792" cy="912662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243" name="Group 1243"/>
          <p:cNvGrpSpPr/>
          <p:nvPr/>
        </p:nvGrpSpPr>
        <p:grpSpPr>
          <a:xfrm>
            <a:off x="2360117" y="2254125"/>
            <a:ext cx="397712" cy="423112"/>
            <a:chOff x="0" y="0"/>
            <a:chExt cx="397711" cy="423111"/>
          </a:xfrm>
        </p:grpSpPr>
        <p:sp>
          <p:nvSpPr>
            <p:cNvPr id="1241" name="Shape 1241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244" name="Shape 1244"/>
          <p:cNvSpPr/>
          <p:nvPr/>
        </p:nvSpPr>
        <p:spPr>
          <a:xfrm>
            <a:off x="10549692" y="1927818"/>
            <a:ext cx="749916" cy="232772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247" name="Group 1247"/>
          <p:cNvGrpSpPr/>
          <p:nvPr/>
        </p:nvGrpSpPr>
        <p:grpSpPr>
          <a:xfrm>
            <a:off x="10236319" y="1479882"/>
            <a:ext cx="397712" cy="423112"/>
            <a:chOff x="0" y="0"/>
            <a:chExt cx="397711" cy="423111"/>
          </a:xfrm>
        </p:grpSpPr>
        <p:sp>
          <p:nvSpPr>
            <p:cNvPr id="1245" name="Shape 124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pic>
        <p:nvPicPr>
          <p:cNvPr id="1248" name="image16.png" descr="최근본맛집.PNG"/>
          <p:cNvPicPr>
            <a:picLocks noChangeAspect="1"/>
          </p:cNvPicPr>
          <p:nvPr/>
        </p:nvPicPr>
        <p:blipFill>
          <a:blip r:embed="rId5">
            <a:extLst/>
          </a:blip>
          <a:srcRect l="83245" t="63856" r="853" b="6072"/>
          <a:stretch>
            <a:fillRect/>
          </a:stretch>
        </p:blipFill>
        <p:spPr>
          <a:xfrm>
            <a:off x="1602153" y="4630047"/>
            <a:ext cx="4366478" cy="4645185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Shape 1249"/>
          <p:cNvSpPr/>
          <p:nvPr/>
        </p:nvSpPr>
        <p:spPr>
          <a:xfrm>
            <a:off x="1494896" y="4436039"/>
            <a:ext cx="397713" cy="3977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250" name="Shape 1250"/>
          <p:cNvSpPr/>
          <p:nvPr/>
        </p:nvSpPr>
        <p:spPr>
          <a:xfrm>
            <a:off x="1561957" y="4416978"/>
            <a:ext cx="238191" cy="42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roup 125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25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3" name="Shape 125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5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Shape 1256"/>
          <p:cNvSpPr/>
          <p:nvPr/>
        </p:nvSpPr>
        <p:spPr>
          <a:xfrm>
            <a:off x="2050197" y="1368364"/>
            <a:ext cx="4935251" cy="9303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7" name="Shape 1257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- 4. 간단리뷰</a:t>
            </a:r>
          </a:p>
        </p:txBody>
      </p:sp>
      <p:sp>
        <p:nvSpPr>
          <p:cNvPr id="1258" name="Shape 1258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259" name="Shape 1259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260" name="fImage1800987241.png" descr="C:/Users/402-02/AppData/Roaming/PolarisOffice/ETemp/11476_8595496/fImage18009872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4857" y="3009104"/>
            <a:ext cx="3676651" cy="4570096"/>
          </a:xfrm>
          <a:prstGeom prst="rect">
            <a:avLst/>
          </a:prstGeom>
          <a:ln w="12700">
            <a:miter lim="400000"/>
          </a:ln>
        </p:spPr>
      </p:pic>
      <p:sp>
        <p:nvSpPr>
          <p:cNvPr id="1261" name="Shape 1261"/>
          <p:cNvSpPr/>
          <p:nvPr/>
        </p:nvSpPr>
        <p:spPr>
          <a:xfrm>
            <a:off x="3506802" y="3313302"/>
            <a:ext cx="896338" cy="372313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264" name="Group 1264"/>
          <p:cNvGrpSpPr/>
          <p:nvPr/>
        </p:nvGrpSpPr>
        <p:grpSpPr>
          <a:xfrm>
            <a:off x="3125055" y="2914278"/>
            <a:ext cx="397713" cy="423113"/>
            <a:chOff x="0" y="0"/>
            <a:chExt cx="397711" cy="423111"/>
          </a:xfrm>
        </p:grpSpPr>
        <p:sp>
          <p:nvSpPr>
            <p:cNvPr id="1262" name="Shape 126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265" name="Shape 1265"/>
          <p:cNvSpPr/>
          <p:nvPr/>
        </p:nvSpPr>
        <p:spPr>
          <a:xfrm flipV="1">
            <a:off x="4563703" y="3029150"/>
            <a:ext cx="1400819" cy="26899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6" name="Shape 1266"/>
          <p:cNvSpPr/>
          <p:nvPr/>
        </p:nvSpPr>
        <p:spPr>
          <a:xfrm>
            <a:off x="4577197" y="3440384"/>
            <a:ext cx="1378136" cy="85570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7" name="Shape 1267"/>
          <p:cNvSpPr/>
          <p:nvPr/>
        </p:nvSpPr>
        <p:spPr>
          <a:xfrm>
            <a:off x="4846863" y="2479596"/>
            <a:ext cx="832105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F26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 X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831496" y="4153446"/>
            <a:ext cx="862839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F26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 O</a:t>
            </a:r>
          </a:p>
        </p:txBody>
      </p:sp>
      <p:pic>
        <p:nvPicPr>
          <p:cNvPr id="1269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7291" y="1602711"/>
            <a:ext cx="2570217" cy="2147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fImage41743768467.png" descr="C:/Users/402-02/AppData/Roaming/PolarisOffice/ETemp/11476_8595496/fImage4174376846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8473" y="4282690"/>
            <a:ext cx="3983599" cy="4826165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Shape 1271"/>
          <p:cNvSpPr/>
          <p:nvPr/>
        </p:nvSpPr>
        <p:spPr>
          <a:xfrm>
            <a:off x="9076707" y="2503534"/>
            <a:ext cx="36766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간단 리뷰 작성 버튼</a:t>
            </a:r>
          </a:p>
          <a:p>
            <a:pPr lvl="2"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로그인을 해야만 작성 가능.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roup 1275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273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4" name="Shape 1274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76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277" name="Shape 1277"/>
          <p:cNvSpPr/>
          <p:nvPr/>
        </p:nvSpPr>
        <p:spPr>
          <a:xfrm>
            <a:off x="2050197" y="1368364"/>
            <a:ext cx="4935251" cy="9303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8" name="Shape 1278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- 4. 간단리뷰</a:t>
            </a:r>
          </a:p>
        </p:txBody>
      </p:sp>
      <p:sp>
        <p:nvSpPr>
          <p:cNvPr id="1279" name="Shape 1279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280" name="Shape 1280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281" name="fImage41743768467.png" descr="C:/Users/402-02/AppData/Roaming/PolarisOffice/ETemp/11476_8595496/fImage4174376846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5705" y="2357859"/>
            <a:ext cx="3707766" cy="44919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4" name="Group 1284"/>
          <p:cNvGrpSpPr/>
          <p:nvPr/>
        </p:nvGrpSpPr>
        <p:grpSpPr>
          <a:xfrm>
            <a:off x="1028379" y="2244368"/>
            <a:ext cx="283847" cy="370841"/>
            <a:chOff x="0" y="0"/>
            <a:chExt cx="283845" cy="370840"/>
          </a:xfrm>
        </p:grpSpPr>
        <p:sp>
          <p:nvSpPr>
            <p:cNvPr id="1282" name="Shape 1282"/>
            <p:cNvSpPr/>
            <p:nvPr/>
          </p:nvSpPr>
          <p:spPr>
            <a:xfrm>
              <a:off x="0" y="43497"/>
              <a:ext cx="283846" cy="283847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1567" y="0"/>
              <a:ext cx="20071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914400">
                <a:defRPr sz="1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pic>
        <p:nvPicPr>
          <p:cNvPr id="1285" name="fImage82091776334.png" descr="C:/Users/402-02/AppData/Roaming/PolarisOffice/ETemp/11476_8595496/fImage820917763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34869" y="2335685"/>
            <a:ext cx="2918684" cy="282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6" name="fImage8888806500.png" descr="C:/Users/402-02/AppData/Roaming/PolarisOffice/ETemp/11476_8595496/fImage888880650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34869" y="5483460"/>
            <a:ext cx="1751588" cy="599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fImage8740819169.png" descr="C:/Users/402-02/AppData/Roaming/PolarisOffice/ETemp/11476_8595496/fImage874081916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34869" y="6227805"/>
            <a:ext cx="1751588" cy="532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8" name="fImage165702015724.png" descr="C:/Users/402-02/AppData/Roaming/PolarisOffice/ETemp/11476_8595496/fImage16570201572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6395" y="7623993"/>
            <a:ext cx="4277361" cy="1257936"/>
          </a:xfrm>
          <a:prstGeom prst="rect">
            <a:avLst/>
          </a:prstGeom>
          <a:ln w="12700">
            <a:miter lim="400000"/>
          </a:ln>
        </p:spPr>
      </p:pic>
      <p:sp>
        <p:nvSpPr>
          <p:cNvPr id="1289" name="Shape 1289"/>
          <p:cNvSpPr/>
          <p:nvPr/>
        </p:nvSpPr>
        <p:spPr>
          <a:xfrm>
            <a:off x="4987247" y="2287866"/>
            <a:ext cx="283847" cy="283847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290" name="Shape 1290"/>
          <p:cNvSpPr/>
          <p:nvPr/>
        </p:nvSpPr>
        <p:spPr>
          <a:xfrm>
            <a:off x="5028815" y="2244368"/>
            <a:ext cx="2007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291" name="Shape 1291"/>
          <p:cNvSpPr/>
          <p:nvPr/>
        </p:nvSpPr>
        <p:spPr>
          <a:xfrm>
            <a:off x="4987247" y="5417372"/>
            <a:ext cx="283847" cy="283847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292" name="Shape 1292"/>
          <p:cNvSpPr/>
          <p:nvPr/>
        </p:nvSpPr>
        <p:spPr>
          <a:xfrm>
            <a:off x="5028815" y="5373874"/>
            <a:ext cx="2007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293" name="Shape 1293"/>
          <p:cNvSpPr/>
          <p:nvPr/>
        </p:nvSpPr>
        <p:spPr>
          <a:xfrm>
            <a:off x="1435483" y="7420816"/>
            <a:ext cx="283847" cy="283847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294" name="Shape 1294"/>
          <p:cNvSpPr/>
          <p:nvPr/>
        </p:nvSpPr>
        <p:spPr>
          <a:xfrm>
            <a:off x="1477051" y="7377319"/>
            <a:ext cx="2007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295" name="Shape 1295"/>
          <p:cNvSpPr/>
          <p:nvPr/>
        </p:nvSpPr>
        <p:spPr>
          <a:xfrm>
            <a:off x="8418261" y="2030165"/>
            <a:ext cx="4277361" cy="673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리뷰 내용</a:t>
            </a:r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onKeyup 을 사용하여 글이 작성될 때마다 글자수를 체크. 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간단 리뷰는 500자 제한 됨.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 항목별 점수 체킹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항목 별로 음식점에 대한 평가를 할 수 있음. 종합 평가는 필수항목이며, 다른 항목들은 선택항목.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리뷰점수, 리뷰파일, 리뷰내용등으로 테이블이 세분화되어있어, Transaction을 통해 모든 테이블에 Insert.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 첨부 파일</a:t>
            </a:r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파일을 선택하고 완료를 누르면 지정된 서버 경로에 이미지가 업로드 됨.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다중 파일도 업로드 가능.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#5. 리뷰 작성 성공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roup 1299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297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8" name="Shape 1298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00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301" name="Shape 1301"/>
          <p:cNvSpPr/>
          <p:nvPr/>
        </p:nvSpPr>
        <p:spPr>
          <a:xfrm>
            <a:off x="2050197" y="1368364"/>
            <a:ext cx="4935251" cy="9303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2" name="Shape 1302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- 4. 간단리뷰</a:t>
            </a:r>
          </a:p>
        </p:txBody>
      </p:sp>
      <p:sp>
        <p:nvSpPr>
          <p:cNvPr id="1303" name="Shape 1303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304" name="Shape 1304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305" name="fImage155152051478.png" descr="C:/Users/402-02/AppData/Roaming/PolarisOffice/ETemp/11476_8595496/fImage15515205147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193" y="5535845"/>
            <a:ext cx="3167382" cy="907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6" name="fImage979042069358.png" descr="C:/Users/402-02/AppData/Roaming/PolarisOffice/ETemp/11476_8595496/fImage9790420693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6149" y="1897429"/>
            <a:ext cx="6015356" cy="3248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7" name="fImage100342134464.png" descr="C:/Users/402-02/AppData/Roaming/PolarisOffice/ETemp/11476_8595496/fImage10034213446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2561" y="7036762"/>
            <a:ext cx="2006554" cy="822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8" name="fImage102362145705.png" descr="C:/Users/402-02/AppData/Roaming/PolarisOffice/ETemp/11476_8595496/fImage10236214570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39066" y="8093361"/>
            <a:ext cx="2053544" cy="8666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1" name="Group 1311"/>
          <p:cNvGrpSpPr/>
          <p:nvPr/>
        </p:nvGrpSpPr>
        <p:grpSpPr>
          <a:xfrm>
            <a:off x="965798" y="1573449"/>
            <a:ext cx="397712" cy="423112"/>
            <a:chOff x="0" y="0"/>
            <a:chExt cx="397711" cy="423111"/>
          </a:xfrm>
        </p:grpSpPr>
        <p:sp>
          <p:nvSpPr>
            <p:cNvPr id="1309" name="Shape 1309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312" name="Shape 1312"/>
          <p:cNvSpPr/>
          <p:nvPr/>
        </p:nvSpPr>
        <p:spPr>
          <a:xfrm>
            <a:off x="6536728" y="1867993"/>
            <a:ext cx="673977" cy="372312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315" name="Group 1315"/>
          <p:cNvGrpSpPr/>
          <p:nvPr/>
        </p:nvGrpSpPr>
        <p:grpSpPr>
          <a:xfrm>
            <a:off x="6069811" y="1715593"/>
            <a:ext cx="397712" cy="423112"/>
            <a:chOff x="0" y="0"/>
            <a:chExt cx="397711" cy="423111"/>
          </a:xfrm>
        </p:grpSpPr>
        <p:sp>
          <p:nvSpPr>
            <p:cNvPr id="1313" name="Shape 1313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316" name="Shape 1316"/>
          <p:cNvSpPr/>
          <p:nvPr/>
        </p:nvSpPr>
        <p:spPr>
          <a:xfrm>
            <a:off x="965798" y="5316054"/>
            <a:ext cx="397712" cy="39771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317" name="Shape 1317"/>
          <p:cNvSpPr/>
          <p:nvPr/>
        </p:nvSpPr>
        <p:spPr>
          <a:xfrm>
            <a:off x="1032859" y="5296993"/>
            <a:ext cx="238190" cy="42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18" name="Shape 1318"/>
          <p:cNvSpPr/>
          <p:nvPr/>
        </p:nvSpPr>
        <p:spPr>
          <a:xfrm>
            <a:off x="1171733" y="6852623"/>
            <a:ext cx="397713" cy="397713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319" name="Shape 1319"/>
          <p:cNvSpPr/>
          <p:nvPr/>
        </p:nvSpPr>
        <p:spPr>
          <a:xfrm>
            <a:off x="1238794" y="6833562"/>
            <a:ext cx="238191" cy="423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320" name="Shape 1320"/>
          <p:cNvSpPr/>
          <p:nvPr/>
        </p:nvSpPr>
        <p:spPr>
          <a:xfrm>
            <a:off x="7714037" y="2487365"/>
            <a:ext cx="4981584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리뷰 리스트 출력</a:t>
            </a:r>
          </a:p>
          <a:p>
            <a:pPr lvl="2"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해당 음식점에 대해 작성한 리뷰들을 볼 수 있음.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항목 별로 평가한 점수를 이미지로 출력.</a:t>
            </a:r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리뷰 수정, 삭제</a:t>
            </a:r>
          </a:p>
          <a:p>
            <a:pPr lvl="2"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본인이 작성한 것에 한해 수정, 삭제 버튼이 노출됨.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수정은 간단리뷰 작성과 동일함.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 삭제 결과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 좋아요, 싫어요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Ajax 를 사용하여 페이지의 이동이나 새로고침 없이 실시간으로 서버에 리뷰의 값을 전달하고, 카운트를 증가시켜 반환시킨 값을 출력.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roup 132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32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3" name="Shape 132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2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326" name="Shape 1326"/>
          <p:cNvSpPr/>
          <p:nvPr/>
        </p:nvSpPr>
        <p:spPr>
          <a:xfrm>
            <a:off x="2050197" y="1368364"/>
            <a:ext cx="6734955" cy="87534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7" name="Shape 1327"/>
          <p:cNvSpPr/>
          <p:nvPr/>
        </p:nvSpPr>
        <p:spPr>
          <a:xfrm>
            <a:off x="2090649" y="737176"/>
            <a:ext cx="6844518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- 5. 관리자와 1:1 채팅</a:t>
            </a:r>
          </a:p>
        </p:txBody>
      </p:sp>
      <p:sp>
        <p:nvSpPr>
          <p:cNvPr id="1328" name="Shape 1328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329" name="Shape 1329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330" name="Shape 1330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31" name="image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3207" y="2447273"/>
            <a:ext cx="7325605" cy="53783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4" name="Group 1334"/>
          <p:cNvGrpSpPr/>
          <p:nvPr/>
        </p:nvGrpSpPr>
        <p:grpSpPr>
          <a:xfrm>
            <a:off x="1878249" y="3758136"/>
            <a:ext cx="397713" cy="423113"/>
            <a:chOff x="0" y="0"/>
            <a:chExt cx="397711" cy="423111"/>
          </a:xfrm>
        </p:grpSpPr>
        <p:sp>
          <p:nvSpPr>
            <p:cNvPr id="1332" name="Shape 133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37" name="Group 1337"/>
          <p:cNvGrpSpPr/>
          <p:nvPr/>
        </p:nvGrpSpPr>
        <p:grpSpPr>
          <a:xfrm>
            <a:off x="7562195" y="7054750"/>
            <a:ext cx="397712" cy="423113"/>
            <a:chOff x="0" y="0"/>
            <a:chExt cx="397711" cy="423111"/>
          </a:xfrm>
        </p:grpSpPr>
        <p:sp>
          <p:nvSpPr>
            <p:cNvPr id="1335" name="Shape 133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338" name="Shape 1338"/>
          <p:cNvSpPr/>
          <p:nvPr/>
        </p:nvSpPr>
        <p:spPr>
          <a:xfrm>
            <a:off x="8590263" y="3136900"/>
            <a:ext cx="4321374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 소켓 서버 연결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웹소켓 세션을 통해 서버 접속 시 클라이언트의 정보가 등록되며 서버에 연결됨.</a:t>
            </a:r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 </a:t>
            </a:r>
            <a:r>
              <a:t>채팅 전송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jquery와 웹소켓을 활용하여 </a:t>
            </a:r>
          </a:p>
          <a:p>
            <a:pPr lvl="1"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Client -&gt; Server -&gt; Client </a:t>
            </a:r>
          </a:p>
          <a:p>
            <a:pPr lvl="1"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순서로 클라이언트가 서버 측에 메시지를 보내면 서버는 받은 데이터를 관리자와 </a:t>
            </a:r>
          </a:p>
          <a:p>
            <a:pPr lvl="1"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일반 사용자를 구분하여 분기 시켜줌.</a:t>
            </a:r>
          </a:p>
          <a:p>
            <a:pPr algn="l">
              <a:defRPr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2" name="Group 1342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340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1" name="Shape 1341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43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Shape 1344"/>
          <p:cNvSpPr/>
          <p:nvPr/>
        </p:nvSpPr>
        <p:spPr>
          <a:xfrm>
            <a:off x="2050197" y="1368364"/>
            <a:ext cx="6734955" cy="87534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5" name="Shape 1345"/>
          <p:cNvSpPr/>
          <p:nvPr/>
        </p:nvSpPr>
        <p:spPr>
          <a:xfrm>
            <a:off x="2090649" y="737176"/>
            <a:ext cx="6844518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- 5. 관리자와 1:1 채팅</a:t>
            </a:r>
          </a:p>
        </p:txBody>
      </p:sp>
      <p:sp>
        <p:nvSpPr>
          <p:cNvPr id="1346" name="Shape 1346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347" name="Shape 1347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348" name="Shape 1348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49" name="image19.png"/>
          <p:cNvPicPr>
            <a:picLocks noChangeAspect="1"/>
          </p:cNvPicPr>
          <p:nvPr/>
        </p:nvPicPr>
        <p:blipFill>
          <a:blip r:embed="rId4">
            <a:extLst/>
          </a:blip>
          <a:srcRect l="16558" t="0" r="18092" b="0"/>
          <a:stretch>
            <a:fillRect/>
          </a:stretch>
        </p:blipFill>
        <p:spPr>
          <a:xfrm>
            <a:off x="2702044" y="7636396"/>
            <a:ext cx="2968812" cy="1115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0" name="image20.png"/>
          <p:cNvPicPr>
            <a:picLocks noChangeAspect="1"/>
          </p:cNvPicPr>
          <p:nvPr/>
        </p:nvPicPr>
        <p:blipFill>
          <a:blip r:embed="rId5">
            <a:extLst/>
          </a:blip>
          <a:srcRect l="0" t="0" r="49137" b="0"/>
          <a:stretch>
            <a:fillRect/>
          </a:stretch>
        </p:blipFill>
        <p:spPr>
          <a:xfrm>
            <a:off x="2702044" y="1857674"/>
            <a:ext cx="2968620" cy="122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1" name="image2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02044" y="3339835"/>
            <a:ext cx="2968626" cy="38574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4" name="Group 1354"/>
          <p:cNvGrpSpPr/>
          <p:nvPr/>
        </p:nvGrpSpPr>
        <p:grpSpPr>
          <a:xfrm>
            <a:off x="2293162" y="7547105"/>
            <a:ext cx="397713" cy="423113"/>
            <a:chOff x="0" y="0"/>
            <a:chExt cx="397711" cy="423111"/>
          </a:xfrm>
        </p:grpSpPr>
        <p:sp>
          <p:nvSpPr>
            <p:cNvPr id="1352" name="Shape 135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357" name="Group 1357"/>
          <p:cNvGrpSpPr/>
          <p:nvPr/>
        </p:nvGrpSpPr>
        <p:grpSpPr>
          <a:xfrm>
            <a:off x="2293162" y="3359563"/>
            <a:ext cx="397713" cy="423112"/>
            <a:chOff x="0" y="0"/>
            <a:chExt cx="397711" cy="423111"/>
          </a:xfrm>
        </p:grpSpPr>
        <p:sp>
          <p:nvSpPr>
            <p:cNvPr id="1355" name="Shape 135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358" name="Shape 1358"/>
          <p:cNvSpPr/>
          <p:nvPr/>
        </p:nvSpPr>
        <p:spPr>
          <a:xfrm>
            <a:off x="2293162" y="1794684"/>
            <a:ext cx="397713" cy="397713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 sz="17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</a:p>
        </p:txBody>
      </p:sp>
      <p:sp>
        <p:nvSpPr>
          <p:cNvPr id="1359" name="Shape 1359"/>
          <p:cNvSpPr/>
          <p:nvPr/>
        </p:nvSpPr>
        <p:spPr>
          <a:xfrm>
            <a:off x="2360223" y="1775623"/>
            <a:ext cx="238191" cy="423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21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60" name="Shape 1360"/>
          <p:cNvSpPr/>
          <p:nvPr/>
        </p:nvSpPr>
        <p:spPr>
          <a:xfrm>
            <a:off x="6492603" y="2819095"/>
            <a:ext cx="5899939" cy="515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 </a:t>
            </a:r>
            <a:r>
              <a:t>재접속 링크</a:t>
            </a:r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일반유저가 관리자와 채팅을 종료하였을 경우 관리자에게 재접속 링크를 보내줌</a:t>
            </a:r>
            <a:r>
              <a:t>.</a:t>
            </a:r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 </a:t>
            </a:r>
            <a:r>
              <a:t>대기중인 관리자가 없을경우 일반 유저 화면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해당 메세지들을 출력해주며 관리자가 채팅에 접속 하였을 경우 클라이언트에게 재연결 링크를 전송해줌.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#5 </a:t>
            </a:r>
            <a:r>
              <a:t>연결 실패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서버에 접속 실패, 서버 끊어짐 같이 서버에 이상이 생겼을 경우 소켓이 연결되지 않으며 해당 메시지를 전송해줌. </a:t>
            </a:r>
          </a:p>
          <a:p>
            <a:pPr algn="l">
              <a:defRPr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4" name="Group 136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36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3" name="Shape 136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6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366" name="Shape 1366"/>
          <p:cNvSpPr/>
          <p:nvPr/>
        </p:nvSpPr>
        <p:spPr>
          <a:xfrm>
            <a:off x="2050197" y="1368364"/>
            <a:ext cx="6734955" cy="87534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7" name="Shape 1367"/>
          <p:cNvSpPr/>
          <p:nvPr/>
        </p:nvSpPr>
        <p:spPr>
          <a:xfrm>
            <a:off x="2090649" y="737176"/>
            <a:ext cx="6844518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기능 정의서 - 5. 관리자와 1:1 채팅</a:t>
            </a:r>
          </a:p>
        </p:txBody>
      </p:sp>
      <p:sp>
        <p:nvSpPr>
          <p:cNvPr id="1368" name="Shape 1368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369" name="Shape 1369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370" name="Shape 1370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71" name="image22.png"/>
          <p:cNvPicPr>
            <a:picLocks noChangeAspect="1"/>
          </p:cNvPicPr>
          <p:nvPr/>
        </p:nvPicPr>
        <p:blipFill>
          <a:blip r:embed="rId4">
            <a:extLst/>
          </a:blip>
          <a:srcRect l="3331" t="67359" r="76495" b="18778"/>
          <a:stretch>
            <a:fillRect/>
          </a:stretch>
        </p:blipFill>
        <p:spPr>
          <a:xfrm>
            <a:off x="1351150" y="4966799"/>
            <a:ext cx="2528444" cy="2219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image22.png"/>
          <p:cNvPicPr>
            <a:picLocks noChangeAspect="1"/>
          </p:cNvPicPr>
          <p:nvPr/>
        </p:nvPicPr>
        <p:blipFill>
          <a:blip r:embed="rId4">
            <a:extLst/>
          </a:blip>
          <a:srcRect l="0" t="14425" r="50640" b="71193"/>
          <a:stretch>
            <a:fillRect/>
          </a:stretch>
        </p:blipFill>
        <p:spPr>
          <a:xfrm>
            <a:off x="1351150" y="2779117"/>
            <a:ext cx="5130599" cy="1996210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Shape 1373"/>
          <p:cNvSpPr/>
          <p:nvPr/>
        </p:nvSpPr>
        <p:spPr>
          <a:xfrm>
            <a:off x="6969034" y="3365499"/>
            <a:ext cx="5899939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#6 파일 전송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파일 선택 버튼을 누르면 로컬에서 파일을 선택하여 파일전송 버튼을 통해 서버에 파일 업로드가 가능.</a:t>
            </a: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서버에 지정되어 있는 디렉토리에 파일이 저장되며 서버에만 파일 업로드가 됨.</a:t>
            </a:r>
          </a:p>
          <a:p>
            <a:pPr algn="l">
              <a:defRPr b="1" sz="1000">
                <a:latin typeface="돋움"/>
                <a:ea typeface="돋움"/>
                <a:cs typeface="돋움"/>
                <a:sym typeface="돋움"/>
              </a:defRPr>
            </a:pPr>
          </a:p>
          <a:p>
            <a:pPr algn="l">
              <a:defRPr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grpSp>
        <p:nvGrpSpPr>
          <p:cNvPr id="1376" name="Group 1376"/>
          <p:cNvGrpSpPr/>
          <p:nvPr/>
        </p:nvGrpSpPr>
        <p:grpSpPr>
          <a:xfrm>
            <a:off x="1187704" y="3006957"/>
            <a:ext cx="397713" cy="423112"/>
            <a:chOff x="0" y="0"/>
            <a:chExt cx="397711" cy="423111"/>
          </a:xfrm>
        </p:grpSpPr>
        <p:sp>
          <p:nvSpPr>
            <p:cNvPr id="1374" name="Shape 1374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Group 1380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378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9" name="Shape 1379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81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4461" y="4438298"/>
            <a:ext cx="866659" cy="866660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Shape 1382"/>
          <p:cNvSpPr/>
          <p:nvPr/>
        </p:nvSpPr>
        <p:spPr>
          <a:xfrm>
            <a:off x="4102864" y="5225822"/>
            <a:ext cx="5256013" cy="89480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83" name="Shape 1383"/>
          <p:cNvSpPr/>
          <p:nvPr/>
        </p:nvSpPr>
        <p:spPr>
          <a:xfrm>
            <a:off x="4181416" y="4473984"/>
            <a:ext cx="5658923" cy="726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4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WEB 시나리오 / 시연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7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Shape 17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77" name="Shape 177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3125047" y="2387600"/>
            <a:ext cx="3159358" cy="2716874"/>
          </a:xfrm>
          <a:prstGeom prst="roundRect">
            <a:avLst>
              <a:gd name="adj" fmla="val 15000"/>
            </a:avLst>
          </a:prstGeom>
          <a:ln w="762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7248314" y="2387600"/>
            <a:ext cx="3159358" cy="2716874"/>
          </a:xfrm>
          <a:prstGeom prst="roundRect">
            <a:avLst>
              <a:gd name="adj" fmla="val 15000"/>
            </a:avLst>
          </a:prstGeom>
          <a:ln w="762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3125047" y="5821540"/>
            <a:ext cx="3159358" cy="2716875"/>
          </a:xfrm>
          <a:prstGeom prst="roundRect">
            <a:avLst>
              <a:gd name="adj" fmla="val 15000"/>
            </a:avLst>
          </a:prstGeom>
          <a:ln w="762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7248314" y="5821540"/>
            <a:ext cx="3159358" cy="2716875"/>
          </a:xfrm>
          <a:prstGeom prst="roundRect">
            <a:avLst>
              <a:gd name="adj" fmla="val 15000"/>
            </a:avLst>
          </a:prstGeom>
          <a:ln w="762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5338456" y="3856616"/>
            <a:ext cx="2999914" cy="2999914"/>
          </a:xfrm>
          <a:prstGeom prst="ellipse">
            <a:avLst/>
          </a:prstGeom>
          <a:solidFill>
            <a:srgbClr val="FBD43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5352258" y="5032722"/>
            <a:ext cx="2896109" cy="647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7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더조은 미슐랭</a:t>
            </a:r>
          </a:p>
        </p:txBody>
      </p:sp>
      <p:sp>
        <p:nvSpPr>
          <p:cNvPr id="184" name="Shape 184"/>
          <p:cNvSpPr/>
          <p:nvPr/>
        </p:nvSpPr>
        <p:spPr>
          <a:xfrm>
            <a:off x="3378083" y="3381970"/>
            <a:ext cx="2653285" cy="50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한눈에 파악 가능</a:t>
            </a:r>
          </a:p>
        </p:txBody>
      </p:sp>
      <p:sp>
        <p:nvSpPr>
          <p:cNvPr id="185" name="Shape 185"/>
          <p:cNvSpPr/>
          <p:nvPr/>
        </p:nvSpPr>
        <p:spPr>
          <a:xfrm>
            <a:off x="7334218" y="3381970"/>
            <a:ext cx="2987549" cy="50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이용패턴 기반 테마</a:t>
            </a:r>
          </a:p>
        </p:txBody>
      </p:sp>
      <p:sp>
        <p:nvSpPr>
          <p:cNvPr id="186" name="Shape 186"/>
          <p:cNvSpPr/>
          <p:nvPr/>
        </p:nvSpPr>
        <p:spPr>
          <a:xfrm>
            <a:off x="3260736" y="7064970"/>
            <a:ext cx="2887981" cy="50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식사과정 전체고려</a:t>
            </a:r>
          </a:p>
        </p:txBody>
      </p:sp>
      <p:sp>
        <p:nvSpPr>
          <p:cNvPr id="187" name="Shape 187"/>
          <p:cNvSpPr/>
          <p:nvPr/>
        </p:nvSpPr>
        <p:spPr>
          <a:xfrm>
            <a:off x="7501350" y="7064970"/>
            <a:ext cx="2653285" cy="50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신뢰성 문제 개선</a:t>
            </a:r>
          </a:p>
        </p:txBody>
      </p:sp>
      <p:sp>
        <p:nvSpPr>
          <p:cNvPr id="188" name="Shape 188"/>
          <p:cNvSpPr/>
          <p:nvPr/>
        </p:nvSpPr>
        <p:spPr>
          <a:xfrm>
            <a:off x="2088297" y="1355664"/>
            <a:ext cx="2853232" cy="8787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2090649" y="654626"/>
            <a:ext cx="3159358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주제 및 목적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7" name="Group 1387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385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6" name="Shape 1386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88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Shape 1389"/>
          <p:cNvSpPr/>
          <p:nvPr/>
        </p:nvSpPr>
        <p:spPr>
          <a:xfrm>
            <a:off x="2050197" y="1368364"/>
            <a:ext cx="5464810" cy="8634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0" name="Shape 1390"/>
          <p:cNvSpPr/>
          <p:nvPr/>
        </p:nvSpPr>
        <p:spPr>
          <a:xfrm>
            <a:off x="2090649" y="654626"/>
            <a:ext cx="5823887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더조은 미슐랭 (Mobile)</a:t>
            </a:r>
          </a:p>
        </p:txBody>
      </p:sp>
      <p:pic>
        <p:nvPicPr>
          <p:cNvPr id="1391" name="image26.png" descr="메인페이지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274" y="1604638"/>
            <a:ext cx="3641360" cy="74576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64151"/>
              </a:srgbClr>
            </a:outerShdw>
          </a:effectLst>
        </p:spPr>
      </p:pic>
      <p:pic>
        <p:nvPicPr>
          <p:cNvPr id="1392" name="image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0623" y="1622293"/>
            <a:ext cx="3675064" cy="74576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393" name="Shape 1393"/>
          <p:cNvSpPr/>
          <p:nvPr/>
        </p:nvSpPr>
        <p:spPr>
          <a:xfrm>
            <a:off x="3027740" y="9212255"/>
            <a:ext cx="2229327" cy="546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394" name="Shape 1394"/>
          <p:cNvSpPr/>
          <p:nvPr/>
        </p:nvSpPr>
        <p:spPr>
          <a:xfrm>
            <a:off x="9242957" y="9212255"/>
            <a:ext cx="866660" cy="546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roup 1398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396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7" name="Shape 1397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99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400" name="Shape 1400"/>
          <p:cNvSpPr/>
          <p:nvPr/>
        </p:nvSpPr>
        <p:spPr>
          <a:xfrm>
            <a:off x="2050196" y="1368363"/>
            <a:ext cx="3554371" cy="8676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401" name="image27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6046" y="1524939"/>
            <a:ext cx="3683001" cy="7493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402" name="image26.png" descr="메인페이지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306" y="1580440"/>
            <a:ext cx="3683001" cy="7493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403" name="Shape 1403"/>
          <p:cNvSpPr/>
          <p:nvPr/>
        </p:nvSpPr>
        <p:spPr>
          <a:xfrm>
            <a:off x="2334655" y="7626634"/>
            <a:ext cx="1529809" cy="57404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06" name="Group 1406"/>
          <p:cNvGrpSpPr/>
          <p:nvPr/>
        </p:nvGrpSpPr>
        <p:grpSpPr>
          <a:xfrm>
            <a:off x="1925479" y="7557237"/>
            <a:ext cx="397713" cy="423112"/>
            <a:chOff x="0" y="0"/>
            <a:chExt cx="397711" cy="423111"/>
          </a:xfrm>
        </p:grpSpPr>
        <p:sp>
          <p:nvSpPr>
            <p:cNvPr id="1404" name="Shape 1404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407" name="Shape 1407"/>
          <p:cNvSpPr/>
          <p:nvPr/>
        </p:nvSpPr>
        <p:spPr>
          <a:xfrm>
            <a:off x="7427257" y="2459854"/>
            <a:ext cx="587462" cy="57404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10" name="Group 1410"/>
          <p:cNvGrpSpPr/>
          <p:nvPr/>
        </p:nvGrpSpPr>
        <p:grpSpPr>
          <a:xfrm>
            <a:off x="7081051" y="2471819"/>
            <a:ext cx="397713" cy="423112"/>
            <a:chOff x="0" y="0"/>
            <a:chExt cx="397711" cy="423111"/>
          </a:xfrm>
        </p:grpSpPr>
        <p:sp>
          <p:nvSpPr>
            <p:cNvPr id="1408" name="Shape 1408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411" name="Shape 1411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- 1. 회원</a:t>
            </a:r>
          </a:p>
        </p:txBody>
      </p:sp>
      <p:sp>
        <p:nvSpPr>
          <p:cNvPr id="1412" name="Shape 1412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413" name="Shape 1413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414" name="Shape 1414"/>
          <p:cNvSpPr/>
          <p:nvPr/>
        </p:nvSpPr>
        <p:spPr>
          <a:xfrm>
            <a:off x="8205640" y="4320625"/>
            <a:ext cx="4614692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내정보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클릭시 로그인이 아닐 경우 로그인 페이지로 이동, 로그인일 경우 내정보 페이지로 이동.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roup 1418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416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7" name="Shape 1417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419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Shape 1420"/>
          <p:cNvSpPr/>
          <p:nvPr/>
        </p:nvSpPr>
        <p:spPr>
          <a:xfrm>
            <a:off x="2050196" y="1368363"/>
            <a:ext cx="3554371" cy="8676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1" name="Shape 1421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- 1. 회원</a:t>
            </a:r>
          </a:p>
        </p:txBody>
      </p:sp>
      <p:sp>
        <p:nvSpPr>
          <p:cNvPr id="1422" name="Shape 1422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423" name="Shape 1423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424" name="Shape 1424"/>
          <p:cNvSpPr/>
          <p:nvPr/>
        </p:nvSpPr>
        <p:spPr>
          <a:xfrm>
            <a:off x="8205640" y="3779222"/>
            <a:ext cx="4614692" cy="290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로그인</a:t>
            </a: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아이디와 패스워드가 일치하면 </a:t>
            </a:r>
            <a:r>
              <a:t>Toast </a:t>
            </a:r>
            <a:r>
              <a:t>로 </a:t>
            </a:r>
          </a:p>
          <a:p>
            <a:pPr lvl="1"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‘로그인 되었습니다’ 메시지 출력되며 </a:t>
            </a:r>
          </a:p>
          <a:p>
            <a:pPr lvl="1"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메인 페이지로 이동. 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일치하지 않는 경우 </a:t>
            </a:r>
            <a:r>
              <a:t>Toast </a:t>
            </a:r>
            <a:r>
              <a:t>메시지로 </a:t>
            </a:r>
          </a:p>
          <a:p>
            <a:pPr lvl="1"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정보가 다르다고 출력.</a:t>
            </a:r>
          </a:p>
          <a:p>
            <a:pPr lvl="1"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lvl="1"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IOS는 alert로 출력.</a:t>
            </a:r>
          </a:p>
        </p:txBody>
      </p:sp>
      <p:pic>
        <p:nvPicPr>
          <p:cNvPr id="1425" name="fImage47819664484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9017" y="1486873"/>
            <a:ext cx="3686826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image26.png" descr="메인페이지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394" y="1558375"/>
            <a:ext cx="3686826" cy="7493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427" name="image34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7356" y="1979570"/>
            <a:ext cx="3336902" cy="66947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0" name="Group 1430"/>
          <p:cNvGrpSpPr/>
          <p:nvPr/>
        </p:nvGrpSpPr>
        <p:grpSpPr>
          <a:xfrm>
            <a:off x="597249" y="1572535"/>
            <a:ext cx="397713" cy="423113"/>
            <a:chOff x="0" y="0"/>
            <a:chExt cx="397711" cy="423111"/>
          </a:xfrm>
        </p:grpSpPr>
        <p:sp>
          <p:nvSpPr>
            <p:cNvPr id="1428" name="Shape 1428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433" name="Group 1433"/>
          <p:cNvGrpSpPr/>
          <p:nvPr/>
        </p:nvGrpSpPr>
        <p:grpSpPr>
          <a:xfrm>
            <a:off x="4514333" y="1572535"/>
            <a:ext cx="397713" cy="423113"/>
            <a:chOff x="0" y="0"/>
            <a:chExt cx="397711" cy="423111"/>
          </a:xfrm>
        </p:grpSpPr>
        <p:sp>
          <p:nvSpPr>
            <p:cNvPr id="1431" name="Shape 1431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roup 1437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435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6" name="Shape 1436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438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439" name="Shape 1439"/>
          <p:cNvSpPr/>
          <p:nvPr/>
        </p:nvSpPr>
        <p:spPr>
          <a:xfrm>
            <a:off x="2050196" y="1368363"/>
            <a:ext cx="3554371" cy="8676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40" name="Shape 1440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- 1. 회원</a:t>
            </a:r>
          </a:p>
        </p:txBody>
      </p:sp>
      <p:sp>
        <p:nvSpPr>
          <p:cNvPr id="1441" name="Shape 1441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442" name="Shape 1442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pic>
        <p:nvPicPr>
          <p:cNvPr id="1443" name="fImage45394678558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4133" y="1558375"/>
            <a:ext cx="3686826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35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6967" y="1972389"/>
            <a:ext cx="3377680" cy="6709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5" name="내정보알맹이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4232" y="2880658"/>
            <a:ext cx="3243150" cy="399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8" name="Group 1448"/>
          <p:cNvGrpSpPr/>
          <p:nvPr/>
        </p:nvGrpSpPr>
        <p:grpSpPr>
          <a:xfrm>
            <a:off x="4606586" y="1545398"/>
            <a:ext cx="397713" cy="423113"/>
            <a:chOff x="0" y="0"/>
            <a:chExt cx="397711" cy="423111"/>
          </a:xfrm>
        </p:grpSpPr>
        <p:sp>
          <p:nvSpPr>
            <p:cNvPr id="1446" name="Shape 1446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449" name="Shape 1449"/>
          <p:cNvSpPr/>
          <p:nvPr/>
        </p:nvSpPr>
        <p:spPr>
          <a:xfrm>
            <a:off x="8205640" y="2833675"/>
            <a:ext cx="4614692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내정보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로그인 성공 시 웹으로부터 </a:t>
            </a:r>
            <a:r>
              <a:t>Member </a:t>
            </a:r>
          </a:p>
          <a:p>
            <a:pPr lvl="1"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객체를 받아와 해당 정보를 출력</a:t>
            </a:r>
            <a:r>
              <a:t>.</a:t>
            </a:r>
          </a:p>
        </p:txBody>
      </p:sp>
      <p:sp>
        <p:nvSpPr>
          <p:cNvPr id="1450" name="Shape 1450"/>
          <p:cNvSpPr/>
          <p:nvPr/>
        </p:nvSpPr>
        <p:spPr>
          <a:xfrm>
            <a:off x="8205640" y="6125923"/>
            <a:ext cx="461469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내정보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Singleton 패턴을 사용한 객체에 현재 로그인한 멤버의 정보들을 담아 Delegate를 사용하지 않고 객체에 받아와 테이블에 출력.</a:t>
            </a:r>
          </a:p>
        </p:txBody>
      </p:sp>
      <p:sp>
        <p:nvSpPr>
          <p:cNvPr id="1451" name="Shape 1451"/>
          <p:cNvSpPr/>
          <p:nvPr/>
        </p:nvSpPr>
        <p:spPr>
          <a:xfrm>
            <a:off x="8205640" y="2148946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BD432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452" name="Shape 1452"/>
          <p:cNvSpPr/>
          <p:nvPr/>
        </p:nvSpPr>
        <p:spPr>
          <a:xfrm>
            <a:off x="8205640" y="5297475"/>
            <a:ext cx="4614692" cy="1"/>
          </a:xfrm>
          <a:prstGeom prst="line">
            <a:avLst/>
          </a:prstGeom>
          <a:ln w="25400">
            <a:solidFill>
              <a:srgbClr val="FBD4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53" name="Shape 1453"/>
          <p:cNvSpPr/>
          <p:nvPr/>
        </p:nvSpPr>
        <p:spPr>
          <a:xfrm>
            <a:off x="8205640" y="5508499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BD432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pic>
        <p:nvPicPr>
          <p:cNvPr id="1454" name="내정보22222.pn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0453" y="1580440"/>
            <a:ext cx="4210708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7" name="Group 1457"/>
          <p:cNvGrpSpPr/>
          <p:nvPr/>
        </p:nvGrpSpPr>
        <p:grpSpPr>
          <a:xfrm>
            <a:off x="452127" y="1545398"/>
            <a:ext cx="397713" cy="423113"/>
            <a:chOff x="0" y="0"/>
            <a:chExt cx="397711" cy="423111"/>
          </a:xfrm>
        </p:grpSpPr>
        <p:sp>
          <p:nvSpPr>
            <p:cNvPr id="1455" name="Shape 145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1" name="Group 1461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459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0" name="Shape 1460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462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hape 1463"/>
          <p:cNvSpPr/>
          <p:nvPr/>
        </p:nvSpPr>
        <p:spPr>
          <a:xfrm>
            <a:off x="2050196" y="1368363"/>
            <a:ext cx="3554371" cy="8676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64" name="Shape 1464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- 1. 회원</a:t>
            </a:r>
          </a:p>
        </p:txBody>
      </p:sp>
      <p:sp>
        <p:nvSpPr>
          <p:cNvPr id="1465" name="Shape 1465"/>
          <p:cNvSpPr/>
          <p:nvPr/>
        </p:nvSpPr>
        <p:spPr>
          <a:xfrm>
            <a:off x="5195583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466" name="Shape 1466"/>
          <p:cNvSpPr/>
          <p:nvPr/>
        </p:nvSpPr>
        <p:spPr>
          <a:xfrm>
            <a:off x="7965412" y="3155950"/>
            <a:ext cx="4614692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</a:t>
            </a:r>
            <a:r>
              <a:t>회원가입 버튼</a:t>
            </a:r>
            <a:endParaRPr sz="1800"/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회원가입 버튼을 누르면 </a:t>
            </a:r>
            <a:r>
              <a:t>#2 </a:t>
            </a:r>
            <a:r>
              <a:t>회원가입 폼으로 넘어감</a:t>
            </a:r>
            <a:r>
              <a:t>.</a:t>
            </a:r>
          </a:p>
          <a:p>
            <a:pPr algn="l">
              <a:defRPr sz="18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</a:t>
            </a:r>
            <a:r>
              <a:t>회원가입</a:t>
            </a:r>
            <a:endParaRPr sz="1800"/>
          </a:p>
          <a:p>
            <a:pPr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46944" indent="-246944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유효성 검사와 정규식을 통해 아이디 패스워드 이메일 등 정해진 규칙에 따라 입력해야 됨</a:t>
            </a:r>
            <a:r>
              <a:t>.</a:t>
            </a:r>
          </a:p>
        </p:txBody>
      </p:sp>
      <p:pic>
        <p:nvPicPr>
          <p:cNvPr id="1467" name="회원가입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8071" y="1808596"/>
            <a:ext cx="42164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로그인버튼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8280" y="3443015"/>
            <a:ext cx="3554370" cy="838832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Shape 1469"/>
          <p:cNvSpPr/>
          <p:nvPr/>
        </p:nvSpPr>
        <p:spPr>
          <a:xfrm>
            <a:off x="196463" y="3822960"/>
            <a:ext cx="1217565" cy="548642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72" name="Group 1472"/>
          <p:cNvGrpSpPr/>
          <p:nvPr/>
        </p:nvGrpSpPr>
        <p:grpSpPr>
          <a:xfrm>
            <a:off x="98289" y="3380538"/>
            <a:ext cx="397713" cy="423113"/>
            <a:chOff x="0" y="0"/>
            <a:chExt cx="397711" cy="423111"/>
          </a:xfrm>
        </p:grpSpPr>
        <p:sp>
          <p:nvSpPr>
            <p:cNvPr id="1470" name="Shape 1470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475" name="Group 1475"/>
          <p:cNvGrpSpPr/>
          <p:nvPr/>
        </p:nvGrpSpPr>
        <p:grpSpPr>
          <a:xfrm>
            <a:off x="4038338" y="2217272"/>
            <a:ext cx="397712" cy="423112"/>
            <a:chOff x="0" y="0"/>
            <a:chExt cx="397711" cy="423111"/>
          </a:xfrm>
        </p:grpSpPr>
        <p:sp>
          <p:nvSpPr>
            <p:cNvPr id="1473" name="Shape 1473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roup 1479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477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8" name="Shape 1478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480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Shape 1481"/>
          <p:cNvSpPr/>
          <p:nvPr/>
        </p:nvSpPr>
        <p:spPr>
          <a:xfrm>
            <a:off x="2050196" y="1368363"/>
            <a:ext cx="3554371" cy="8676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82" name="Shape 1482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- 1. 회원</a:t>
            </a:r>
          </a:p>
        </p:txBody>
      </p:sp>
      <p:sp>
        <p:nvSpPr>
          <p:cNvPr id="1483" name="Shape 1483"/>
          <p:cNvSpPr/>
          <p:nvPr/>
        </p:nvSpPr>
        <p:spPr>
          <a:xfrm>
            <a:off x="5195583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pic>
        <p:nvPicPr>
          <p:cNvPr id="1484" name="image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434" y="1901072"/>
            <a:ext cx="2991157" cy="11893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7" name="Group 1487"/>
          <p:cNvGrpSpPr/>
          <p:nvPr/>
        </p:nvGrpSpPr>
        <p:grpSpPr>
          <a:xfrm>
            <a:off x="256555" y="1521768"/>
            <a:ext cx="397712" cy="423112"/>
            <a:chOff x="0" y="0"/>
            <a:chExt cx="397711" cy="423111"/>
          </a:xfrm>
        </p:grpSpPr>
        <p:sp>
          <p:nvSpPr>
            <p:cNvPr id="1485" name="Shape 148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488" name="Shape 1488"/>
          <p:cNvSpPr/>
          <p:nvPr/>
        </p:nvSpPr>
        <p:spPr>
          <a:xfrm>
            <a:off x="7622103" y="2386889"/>
            <a:ext cx="4952625" cy="549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</a:t>
            </a:r>
            <a:r>
              <a:t>상세주소 버튼</a:t>
            </a:r>
            <a:endParaRPr sz="1800">
              <a:latin typeface="돋움"/>
              <a:ea typeface="돋움"/>
              <a:cs typeface="돋움"/>
              <a:sym typeface="돋움"/>
            </a:endParaRPr>
          </a:p>
          <a:p>
            <a:pPr algn="l">
              <a:defRPr sz="18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  <a:r>
              <a:t>상세주소 버튼 클릭 시 다음 우편번호 </a:t>
            </a:r>
            <a:r>
              <a:t>api </a:t>
            </a:r>
            <a:r>
              <a:t>폼으로 넘어감</a:t>
            </a:r>
            <a:r>
              <a:t>.</a:t>
            </a:r>
          </a:p>
          <a:p>
            <a:pPr algn="l">
              <a:defRPr sz="18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 </a:t>
            </a:r>
            <a:r>
              <a:t>다음주소 </a:t>
            </a:r>
            <a:r>
              <a:t>api</a:t>
            </a:r>
            <a:endParaRPr sz="1800">
              <a:latin typeface="돋움"/>
              <a:ea typeface="돋움"/>
              <a:cs typeface="돋움"/>
              <a:sym typeface="돋움"/>
            </a:endParaRPr>
          </a:p>
          <a:p>
            <a:pPr algn="l">
              <a:defRPr sz="18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  <a:r>
              <a:t>WebView</a:t>
            </a:r>
            <a:r>
              <a:t>를 활용하여 웹서버를 통해 </a:t>
            </a:r>
          </a:p>
          <a:p>
            <a:pPr lvl="1" algn="l"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  <a:r>
              <a:t>api</a:t>
            </a:r>
            <a:r>
              <a:t>를 불러옴</a:t>
            </a:r>
            <a:r>
              <a:t>.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  <a:r>
              <a:t>검색한 주소가 나오며 아래 해당 주소 클릭 시 하단에 우편번호</a:t>
            </a:r>
            <a:r>
              <a:t>,</a:t>
            </a:r>
            <a:r>
              <a:t>주소 </a:t>
            </a:r>
            <a:r>
              <a:t>EditText</a:t>
            </a:r>
            <a:r>
              <a:t>에 주소를 출력함</a:t>
            </a:r>
            <a:r>
              <a:t>.</a:t>
            </a:r>
            <a:r>
              <a:t> </a:t>
            </a:r>
            <a:endParaRPr sz="1800"/>
          </a:p>
          <a:p>
            <a:pPr algn="l">
              <a:defRPr sz="18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#5. </a:t>
            </a:r>
            <a:r>
              <a:t>확인 버튼</a:t>
            </a:r>
            <a:endParaRPr>
              <a:latin typeface="돋움"/>
              <a:ea typeface="돋움"/>
              <a:cs typeface="돋움"/>
              <a:sym typeface="돋움"/>
            </a:endParaRPr>
          </a:p>
          <a:p>
            <a:pPr algn="l">
              <a:defRPr sz="18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  <a:r>
              <a:t>확인버튼 클릭 시 화면의 주소 </a:t>
            </a:r>
            <a:r>
              <a:t>EditText</a:t>
            </a:r>
            <a:r>
              <a:t>에  우편번호와 일반주소가 각각 입력됨</a:t>
            </a:r>
            <a:r>
              <a:t>.</a:t>
            </a:r>
            <a:r>
              <a:t> </a:t>
            </a:r>
          </a:p>
        </p:txBody>
      </p:sp>
      <p:pic>
        <p:nvPicPr>
          <p:cNvPr id="1489" name="주소검색결과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5967" y="1572890"/>
            <a:ext cx="4216401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2" name="Group 1492"/>
          <p:cNvGrpSpPr/>
          <p:nvPr/>
        </p:nvGrpSpPr>
        <p:grpSpPr>
          <a:xfrm>
            <a:off x="3741808" y="1816818"/>
            <a:ext cx="397712" cy="423112"/>
            <a:chOff x="0" y="0"/>
            <a:chExt cx="397711" cy="423111"/>
          </a:xfrm>
        </p:grpSpPr>
        <p:sp>
          <p:nvSpPr>
            <p:cNvPr id="1490" name="Shape 1490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493" name="Shape 1493"/>
          <p:cNvSpPr/>
          <p:nvPr/>
        </p:nvSpPr>
        <p:spPr>
          <a:xfrm>
            <a:off x="3859124" y="6718655"/>
            <a:ext cx="1616213" cy="54864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96" name="Group 1496"/>
          <p:cNvGrpSpPr/>
          <p:nvPr/>
        </p:nvGrpSpPr>
        <p:grpSpPr>
          <a:xfrm>
            <a:off x="3628525" y="6424162"/>
            <a:ext cx="397713" cy="423113"/>
            <a:chOff x="0" y="0"/>
            <a:chExt cx="397711" cy="423111"/>
          </a:xfrm>
        </p:grpSpPr>
        <p:sp>
          <p:nvSpPr>
            <p:cNvPr id="1494" name="Shape 1494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roup 1500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498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9" name="Shape 1499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501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Shape 1502"/>
          <p:cNvSpPr/>
          <p:nvPr/>
        </p:nvSpPr>
        <p:spPr>
          <a:xfrm>
            <a:off x="2050196" y="1368363"/>
            <a:ext cx="3554371" cy="8676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03" name="Shape 1503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- 1. 회원</a:t>
            </a:r>
          </a:p>
        </p:txBody>
      </p:sp>
      <p:sp>
        <p:nvSpPr>
          <p:cNvPr id="1504" name="Shape 1504"/>
          <p:cNvSpPr/>
          <p:nvPr/>
        </p:nvSpPr>
        <p:spPr>
          <a:xfrm>
            <a:off x="1344359" y="9253806"/>
            <a:ext cx="124137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pic>
        <p:nvPicPr>
          <p:cNvPr id="1505" name="내정보2222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0306" y="1717162"/>
            <a:ext cx="4210708" cy="749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6" name="Shape 1506"/>
          <p:cNvSpPr/>
          <p:nvPr/>
        </p:nvSpPr>
        <p:spPr>
          <a:xfrm>
            <a:off x="2782168" y="3779268"/>
            <a:ext cx="680727" cy="39370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09" name="Group 1509"/>
          <p:cNvGrpSpPr/>
          <p:nvPr/>
        </p:nvGrpSpPr>
        <p:grpSpPr>
          <a:xfrm>
            <a:off x="2372993" y="3593030"/>
            <a:ext cx="397712" cy="423112"/>
            <a:chOff x="0" y="0"/>
            <a:chExt cx="397711" cy="423111"/>
          </a:xfrm>
        </p:grpSpPr>
        <p:sp>
          <p:nvSpPr>
            <p:cNvPr id="1507" name="Shape 1507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510" name="Shape 1510"/>
          <p:cNvSpPr/>
          <p:nvPr/>
        </p:nvSpPr>
        <p:spPr>
          <a:xfrm flipV="1">
            <a:off x="3076647" y="2361143"/>
            <a:ext cx="1270001" cy="127000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511" name="로그아웃 토스트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15548" y="1848140"/>
            <a:ext cx="2453225" cy="5575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4" name="Group 1514"/>
          <p:cNvGrpSpPr/>
          <p:nvPr/>
        </p:nvGrpSpPr>
        <p:grpSpPr>
          <a:xfrm>
            <a:off x="4298841" y="1915359"/>
            <a:ext cx="397713" cy="423113"/>
            <a:chOff x="0" y="0"/>
            <a:chExt cx="397711" cy="423111"/>
          </a:xfrm>
        </p:grpSpPr>
        <p:sp>
          <p:nvSpPr>
            <p:cNvPr id="1512" name="Shape 151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515" name="Shape 1515"/>
          <p:cNvSpPr/>
          <p:nvPr/>
        </p:nvSpPr>
        <p:spPr>
          <a:xfrm>
            <a:off x="7556565" y="2612512"/>
            <a:ext cx="4953714" cy="570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</a:t>
            </a:r>
            <a:r>
              <a:t>로그아웃 버튼</a:t>
            </a:r>
          </a:p>
          <a:p>
            <a:pPr algn="l"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marL="197555" indent="-197555" algn="l">
              <a:buSzPct val="75000"/>
              <a:buChar char="•"/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  <a:r>
              <a:t>버튼 클릭 시 메인 화면으로 이동하며 웹서버로부터 가져온 정보 삭제.</a:t>
            </a:r>
          </a:p>
          <a:p>
            <a:pPr marL="171450" indent="-171450" algn="l">
              <a:buSzPct val="100000"/>
              <a:buChar char="-"/>
              <a:defRPr sz="16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</a:t>
            </a:r>
            <a:r>
              <a:t>로그아웃 버튼 클릭 후</a:t>
            </a:r>
            <a:endParaRPr sz="1600">
              <a:latin typeface="돋움"/>
              <a:ea typeface="돋움"/>
              <a:cs typeface="돋움"/>
              <a:sym typeface="돋움"/>
            </a:endParaRPr>
          </a:p>
          <a:p>
            <a:pPr algn="l">
              <a:defRPr sz="16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marL="197555" indent="-197555" algn="l">
              <a:buSzPct val="75000"/>
              <a:buChar char="•"/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  <a:r>
              <a:t>메인 화면으로 돌아오며 메시지 출력 .</a:t>
            </a:r>
          </a:p>
          <a:p>
            <a:pPr marL="171450" indent="-171450" algn="l">
              <a:buSzPct val="100000"/>
              <a:buChar char="-"/>
              <a:defRPr sz="16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</a:t>
            </a:r>
            <a:r>
              <a:t>회원정보 수정 버튼</a:t>
            </a:r>
            <a:endParaRPr sz="1600">
              <a:latin typeface="돋움"/>
              <a:ea typeface="돋움"/>
              <a:cs typeface="돋움"/>
              <a:sym typeface="돋움"/>
            </a:endParaRPr>
          </a:p>
          <a:p>
            <a:pPr algn="l">
              <a:defRPr sz="16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marL="197555" indent="-197555" algn="l">
              <a:buSzPct val="75000"/>
              <a:buChar char="•"/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  <a:r>
              <a:t>버튼 클릭 시 </a:t>
            </a:r>
            <a:r>
              <a:t>#4 </a:t>
            </a:r>
            <a:r>
              <a:t>회원정보확인 다이얼로그로 넘어감.</a:t>
            </a:r>
          </a:p>
          <a:p>
            <a:pPr marL="171450" indent="-171450" algn="l">
              <a:buSzPct val="100000"/>
              <a:buChar char="-"/>
              <a:defRPr sz="16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 </a:t>
            </a:r>
            <a:r>
              <a:t>회원정보 확인</a:t>
            </a:r>
            <a:endParaRPr sz="1600">
              <a:latin typeface="돋움"/>
              <a:ea typeface="돋움"/>
              <a:cs typeface="돋움"/>
              <a:sym typeface="돋움"/>
            </a:endParaRPr>
          </a:p>
          <a:p>
            <a:pPr algn="l">
              <a:defRPr sz="16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</a:p>
          <a:p>
            <a:pPr marL="197555" indent="-197555" algn="l">
              <a:buSzPct val="75000"/>
              <a:buChar char="•"/>
              <a:defRPr sz="2000">
                <a:solidFill>
                  <a:srgbClr val="FFFFFF"/>
                </a:solidFill>
                <a:latin typeface="돋움"/>
                <a:ea typeface="돋움"/>
                <a:cs typeface="돋움"/>
                <a:sym typeface="돋움"/>
              </a:defRPr>
            </a:pPr>
            <a:r>
              <a:t>본인 확인을 위해 다시한번 인증 절차를 거처 비밀번호가 맞을 시 </a:t>
            </a:r>
            <a:r>
              <a:t>#5</a:t>
            </a:r>
            <a:r>
              <a:t> 회원정보 수정 폼으로 이동.</a:t>
            </a:r>
          </a:p>
        </p:txBody>
      </p:sp>
      <p:grpSp>
        <p:nvGrpSpPr>
          <p:cNvPr id="1518" name="Group 1518"/>
          <p:cNvGrpSpPr/>
          <p:nvPr/>
        </p:nvGrpSpPr>
        <p:grpSpPr>
          <a:xfrm>
            <a:off x="2372993" y="4445284"/>
            <a:ext cx="397712" cy="423113"/>
            <a:chOff x="0" y="0"/>
            <a:chExt cx="397711" cy="423111"/>
          </a:xfrm>
        </p:grpSpPr>
        <p:sp>
          <p:nvSpPr>
            <p:cNvPr id="1516" name="Shape 1516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519" name="Shape 1519"/>
          <p:cNvSpPr/>
          <p:nvPr/>
        </p:nvSpPr>
        <p:spPr>
          <a:xfrm>
            <a:off x="2769468" y="4465068"/>
            <a:ext cx="680727" cy="39370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0" name="Shape 1520"/>
          <p:cNvSpPr/>
          <p:nvPr/>
        </p:nvSpPr>
        <p:spPr>
          <a:xfrm>
            <a:off x="3482326" y="4606628"/>
            <a:ext cx="700292" cy="859068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521" name="다이얼ㄹ로그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78710" y="5540891"/>
            <a:ext cx="3246294" cy="21307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4" name="Group 1524"/>
          <p:cNvGrpSpPr/>
          <p:nvPr/>
        </p:nvGrpSpPr>
        <p:grpSpPr>
          <a:xfrm>
            <a:off x="4298841" y="4973649"/>
            <a:ext cx="397713" cy="423112"/>
            <a:chOff x="0" y="0"/>
            <a:chExt cx="397711" cy="423111"/>
          </a:xfrm>
        </p:grpSpPr>
        <p:sp>
          <p:nvSpPr>
            <p:cNvPr id="1522" name="Shape 152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roup 1528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526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7" name="Shape 1527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529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6" y="603566"/>
            <a:ext cx="866661" cy="86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530" name="Shape 1530"/>
          <p:cNvSpPr/>
          <p:nvPr/>
        </p:nvSpPr>
        <p:spPr>
          <a:xfrm>
            <a:off x="2050196" y="1368363"/>
            <a:ext cx="3554371" cy="8676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31" name="Shape 1531"/>
          <p:cNvSpPr/>
          <p:nvPr/>
        </p:nvSpPr>
        <p:spPr>
          <a:xfrm>
            <a:off x="2090648" y="737176"/>
            <a:ext cx="5959575" cy="59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- 1. 회원</a:t>
            </a:r>
          </a:p>
        </p:txBody>
      </p:sp>
      <p:sp>
        <p:nvSpPr>
          <p:cNvPr id="1532" name="Shape 1532"/>
          <p:cNvSpPr/>
          <p:nvPr/>
        </p:nvSpPr>
        <p:spPr>
          <a:xfrm>
            <a:off x="1344359" y="9253806"/>
            <a:ext cx="124137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533" name="Shape 1533"/>
          <p:cNvSpPr/>
          <p:nvPr/>
        </p:nvSpPr>
        <p:spPr>
          <a:xfrm>
            <a:off x="7556565" y="3241162"/>
            <a:ext cx="4953714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#5. </a:t>
            </a:r>
            <a:r>
              <a:t>회원정보 변경</a:t>
            </a:r>
            <a:endParaRPr sz="1600"/>
          </a:p>
          <a:p>
            <a:pPr algn="l">
              <a:defRPr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197555" indent="-197555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비밀번호</a:t>
            </a:r>
            <a:r>
              <a:t>,</a:t>
            </a:r>
            <a:r>
              <a:t>이메일</a:t>
            </a:r>
            <a:r>
              <a:t>,</a:t>
            </a:r>
            <a:r>
              <a:t>닉네임</a:t>
            </a:r>
            <a:r>
              <a:t>,</a:t>
            </a:r>
            <a:r>
              <a:t>연락처</a:t>
            </a:r>
            <a:r>
              <a:t>,</a:t>
            </a:r>
            <a:r>
              <a:t>주소를 수정할 수 있음</a:t>
            </a:r>
            <a:r>
              <a:t>.</a:t>
            </a:r>
          </a:p>
          <a:p>
            <a:pPr marL="171450" indent="-171450" algn="l">
              <a:buSzPct val="100000"/>
              <a:buChar char="-"/>
              <a:defRPr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#6. 수정 후</a:t>
            </a:r>
            <a:endParaRPr sz="1600"/>
          </a:p>
          <a:p>
            <a:pPr algn="l">
              <a:defRPr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197555" indent="-197555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수정이 완료되면</a:t>
            </a:r>
            <a:r>
              <a:t> Toast </a:t>
            </a:r>
            <a:r>
              <a:t>메시지와 함께 내 정보에 수정 된 정보가 반영된 걸 알 수 있음</a:t>
            </a:r>
            <a:r>
              <a:t>.</a:t>
            </a:r>
          </a:p>
          <a:p>
            <a:pPr algn="l">
              <a:defRPr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#7. </a:t>
            </a:r>
            <a:r>
              <a:t>뒤로 가기 앱 종료</a:t>
            </a:r>
            <a:endParaRPr sz="1600"/>
          </a:p>
          <a:p>
            <a:pPr algn="l">
              <a:defRPr sz="1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197555" indent="-197555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뒤로 가기 버튼 </a:t>
            </a:r>
            <a:r>
              <a:t>2</a:t>
            </a:r>
            <a:r>
              <a:t>번을 </a:t>
            </a:r>
            <a:r>
              <a:t>2</a:t>
            </a:r>
            <a:r>
              <a:t>초 안에 클릭시  앱을 종료.</a:t>
            </a:r>
          </a:p>
        </p:txBody>
      </p:sp>
      <p:pic>
        <p:nvPicPr>
          <p:cNvPr id="1534" name="회원정보변경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3153" y="1717162"/>
            <a:ext cx="4216401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7" name="Group 1537"/>
          <p:cNvGrpSpPr/>
          <p:nvPr/>
        </p:nvGrpSpPr>
        <p:grpSpPr>
          <a:xfrm>
            <a:off x="882994" y="2789077"/>
            <a:ext cx="397712" cy="423113"/>
            <a:chOff x="0" y="0"/>
            <a:chExt cx="397711" cy="423111"/>
          </a:xfrm>
        </p:grpSpPr>
        <p:sp>
          <p:nvSpPr>
            <p:cNvPr id="1535" name="Shape 153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538" name="Shape 1538"/>
          <p:cNvSpPr/>
          <p:nvPr/>
        </p:nvSpPr>
        <p:spPr>
          <a:xfrm flipV="1">
            <a:off x="1261702" y="7395532"/>
            <a:ext cx="2957865" cy="83377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539" name="멤버정보변경수정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29651" y="2816137"/>
            <a:ext cx="3254438" cy="801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0" name="한번더 누르면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12183" y="7611987"/>
            <a:ext cx="3089375" cy="666173"/>
          </a:xfrm>
          <a:prstGeom prst="rect">
            <a:avLst/>
          </a:prstGeom>
          <a:ln w="12700">
            <a:miter lim="400000"/>
          </a:ln>
        </p:spPr>
      </p:pic>
      <p:sp>
        <p:nvSpPr>
          <p:cNvPr id="1541" name="Shape 1541"/>
          <p:cNvSpPr/>
          <p:nvPr/>
        </p:nvSpPr>
        <p:spPr>
          <a:xfrm flipV="1">
            <a:off x="1495320" y="3534250"/>
            <a:ext cx="2497405" cy="3851945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544" name="Group 1544"/>
          <p:cNvGrpSpPr/>
          <p:nvPr/>
        </p:nvGrpSpPr>
        <p:grpSpPr>
          <a:xfrm>
            <a:off x="3756380" y="2789077"/>
            <a:ext cx="397713" cy="423113"/>
            <a:chOff x="0" y="0"/>
            <a:chExt cx="397711" cy="423111"/>
          </a:xfrm>
        </p:grpSpPr>
        <p:sp>
          <p:nvSpPr>
            <p:cNvPr id="1542" name="Shape 154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547" name="Group 1547"/>
          <p:cNvGrpSpPr/>
          <p:nvPr/>
        </p:nvGrpSpPr>
        <p:grpSpPr>
          <a:xfrm>
            <a:off x="4270930" y="7169872"/>
            <a:ext cx="397712" cy="423112"/>
            <a:chOff x="0" y="0"/>
            <a:chExt cx="397711" cy="423111"/>
          </a:xfrm>
        </p:grpSpPr>
        <p:sp>
          <p:nvSpPr>
            <p:cNvPr id="1545" name="Shape 154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7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1" name="Group 1551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549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0" name="Shape 1550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552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553" name="Shape 1553"/>
          <p:cNvSpPr/>
          <p:nvPr/>
        </p:nvSpPr>
        <p:spPr>
          <a:xfrm>
            <a:off x="2050197" y="1368364"/>
            <a:ext cx="3786427" cy="93955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554" name="image26.png" descr="메인페이지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142" y="1576036"/>
            <a:ext cx="3641360" cy="74576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555" name="image27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9555" y="1576036"/>
            <a:ext cx="3683001" cy="7493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556" name="Shape 1556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557" name="Shape 1557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558" name="Shape 1558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 - 2. 음식점</a:t>
            </a:r>
          </a:p>
        </p:txBody>
      </p:sp>
      <p:sp>
        <p:nvSpPr>
          <p:cNvPr id="1559" name="Shape 1559"/>
          <p:cNvSpPr/>
          <p:nvPr/>
        </p:nvSpPr>
        <p:spPr>
          <a:xfrm>
            <a:off x="8205640" y="4174575"/>
            <a:ext cx="461469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View를 통한 음식점 구별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음식점의 모든 정보를 가지고 있는 </a:t>
            </a:r>
          </a:p>
          <a:p>
            <a:pPr lvl="1"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view를 만들어 음식종류(한식, 중식 등)별로 구분하여 사용자가 쉽게 원하는 음식점을 찾을 수 있도록 함.</a:t>
            </a:r>
          </a:p>
        </p:txBody>
      </p:sp>
      <p:sp>
        <p:nvSpPr>
          <p:cNvPr id="1560" name="Shape 1560"/>
          <p:cNvSpPr/>
          <p:nvPr/>
        </p:nvSpPr>
        <p:spPr>
          <a:xfrm>
            <a:off x="968624" y="4217621"/>
            <a:ext cx="2694365" cy="253731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1" name="Shape 1561"/>
          <p:cNvSpPr/>
          <p:nvPr/>
        </p:nvSpPr>
        <p:spPr>
          <a:xfrm>
            <a:off x="4823873" y="5313302"/>
            <a:ext cx="2694365" cy="309580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64" name="Group 1564"/>
          <p:cNvGrpSpPr/>
          <p:nvPr/>
        </p:nvGrpSpPr>
        <p:grpSpPr>
          <a:xfrm>
            <a:off x="4583746" y="5093320"/>
            <a:ext cx="397712" cy="423112"/>
            <a:chOff x="0" y="0"/>
            <a:chExt cx="397711" cy="423111"/>
          </a:xfrm>
        </p:grpSpPr>
        <p:sp>
          <p:nvSpPr>
            <p:cNvPr id="1562" name="Shape 156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567" name="Group 1567"/>
          <p:cNvGrpSpPr/>
          <p:nvPr/>
        </p:nvGrpSpPr>
        <p:grpSpPr>
          <a:xfrm>
            <a:off x="688319" y="3920689"/>
            <a:ext cx="397713" cy="423112"/>
            <a:chOff x="0" y="0"/>
            <a:chExt cx="397711" cy="423111"/>
          </a:xfrm>
        </p:grpSpPr>
        <p:sp>
          <p:nvSpPr>
            <p:cNvPr id="1565" name="Shape 156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1" name="Group 1571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569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0" name="Shape 1570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572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573" name="Shape 1573"/>
          <p:cNvSpPr/>
          <p:nvPr/>
        </p:nvSpPr>
        <p:spPr>
          <a:xfrm>
            <a:off x="2050197" y="1368364"/>
            <a:ext cx="3786427" cy="93955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74" name="Shape 1574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575" name="Shape 1575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576" name="Shape 1576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 - 2. 음식점</a:t>
            </a:r>
          </a:p>
        </p:txBody>
      </p:sp>
      <p:sp>
        <p:nvSpPr>
          <p:cNvPr id="1577" name="Shape 1577"/>
          <p:cNvSpPr/>
          <p:nvPr/>
        </p:nvSpPr>
        <p:spPr>
          <a:xfrm>
            <a:off x="8205640" y="4320625"/>
            <a:ext cx="4614692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음식종류별 리스트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한식, 중식, 일식, 피자/햄버거, 양식, </a:t>
            </a:r>
          </a:p>
          <a:p>
            <a:pPr lvl="1"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분식, 디저트, 전체음식으로 음식을 구분지어 리스트를 볼 수 있음.</a:t>
            </a:r>
          </a:p>
        </p:txBody>
      </p:sp>
      <p:pic>
        <p:nvPicPr>
          <p:cNvPr id="1578" name="fImage1338863824885.png" descr="/Users/user/Library/Group Containers/L48J367XN4.com.infraware.PolarisOffice/EngineTemp/19712/fImage133886382488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0525" y="1558375"/>
            <a:ext cx="370106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9" name="한식리스트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6507" y="1558375"/>
            <a:ext cx="3658600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2" name="Group 1582"/>
          <p:cNvGrpSpPr/>
          <p:nvPr/>
        </p:nvGrpSpPr>
        <p:grpSpPr>
          <a:xfrm>
            <a:off x="597249" y="1572535"/>
            <a:ext cx="397713" cy="423113"/>
            <a:chOff x="0" y="0"/>
            <a:chExt cx="397711" cy="423111"/>
          </a:xfrm>
        </p:grpSpPr>
        <p:sp>
          <p:nvSpPr>
            <p:cNvPr id="1580" name="Shape 1580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585" name="Group 1585"/>
          <p:cNvGrpSpPr/>
          <p:nvPr/>
        </p:nvGrpSpPr>
        <p:grpSpPr>
          <a:xfrm>
            <a:off x="4514333" y="1572535"/>
            <a:ext cx="397713" cy="423113"/>
            <a:chOff x="0" y="0"/>
            <a:chExt cx="397711" cy="423111"/>
          </a:xfrm>
        </p:grpSpPr>
        <p:sp>
          <p:nvSpPr>
            <p:cNvPr id="1583" name="Shape 1583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3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91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Shape 192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94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96" name="Shape 196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2088297" y="1355664"/>
            <a:ext cx="2643765" cy="93477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2090649" y="654626"/>
            <a:ext cx="3159358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참고 사이트</a:t>
            </a:r>
          </a:p>
        </p:txBody>
      </p:sp>
      <p:grpSp>
        <p:nvGrpSpPr>
          <p:cNvPr id="201" name="Group 201"/>
          <p:cNvGrpSpPr/>
          <p:nvPr/>
        </p:nvGrpSpPr>
        <p:grpSpPr>
          <a:xfrm>
            <a:off x="2599951" y="1605939"/>
            <a:ext cx="8332817" cy="6541723"/>
            <a:chOff x="0" y="0"/>
            <a:chExt cx="8332816" cy="6541722"/>
          </a:xfrm>
        </p:grpSpPr>
        <p:pic>
          <p:nvPicPr>
            <p:cNvPr id="199" name="image3.png" descr="C:\Users\302-11\Desktop\참고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982674"/>
              <a:ext cx="8332817" cy="5559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image4.png" descr="C:\Users\402\Desktop\PPT용 사진\캡처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66937" y="-1"/>
              <a:ext cx="1849780" cy="6520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image5.png" descr="C:\Users\402\Desktop\참조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67542" y="8636595"/>
            <a:ext cx="1750622" cy="611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6.png" descr="C:\Users\402\Desktop\PPT용 사진\참조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0208" y="8678527"/>
            <a:ext cx="2210745" cy="611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7.png" descr="C:\Users\402\Desktop\PPT용 사진\5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27973" y="8636595"/>
            <a:ext cx="1717827" cy="611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8.png" descr="C:\Users\402\Desktop\PPT용 사진\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55609" y="8636596"/>
            <a:ext cx="1634995" cy="611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10.png" descr="C:\Users\402\Desktop\PPT용 사진\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625805" y="8628001"/>
            <a:ext cx="1806591" cy="611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9" name="Group 1589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587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8" name="Shape 1588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590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591" name="Shape 1591"/>
          <p:cNvSpPr/>
          <p:nvPr/>
        </p:nvSpPr>
        <p:spPr>
          <a:xfrm>
            <a:off x="2050197" y="1368364"/>
            <a:ext cx="3786427" cy="93955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92" name="Shape 1592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593" name="Shape 1593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594" name="Shape 1594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 - 2. 음식점</a:t>
            </a:r>
          </a:p>
        </p:txBody>
      </p:sp>
      <p:sp>
        <p:nvSpPr>
          <p:cNvPr id="1595" name="Shape 1595"/>
          <p:cNvSpPr/>
          <p:nvPr/>
        </p:nvSpPr>
        <p:spPr>
          <a:xfrm>
            <a:off x="8205640" y="2541575"/>
            <a:ext cx="4614692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음식상세 정보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서버로부터 json 타입으로 반환된 데이터를 jsonObject 클래스로 꺼내옴.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이미지는 Picasso 라이브러리를 이용해 ImageView에 셋팅함.</a:t>
            </a:r>
          </a:p>
        </p:txBody>
      </p:sp>
      <p:pic>
        <p:nvPicPr>
          <p:cNvPr id="1596" name="fImage1391724276870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9973" y="1580443"/>
            <a:ext cx="3683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7" name="상세페이지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306" y="1580440"/>
            <a:ext cx="3683001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0" name="Group 1600"/>
          <p:cNvGrpSpPr/>
          <p:nvPr/>
        </p:nvGrpSpPr>
        <p:grpSpPr>
          <a:xfrm>
            <a:off x="4546748" y="1789764"/>
            <a:ext cx="397712" cy="423113"/>
            <a:chOff x="0" y="0"/>
            <a:chExt cx="397711" cy="423111"/>
          </a:xfrm>
        </p:grpSpPr>
        <p:sp>
          <p:nvSpPr>
            <p:cNvPr id="1598" name="Shape 1598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603" name="Group 1603"/>
          <p:cNvGrpSpPr/>
          <p:nvPr/>
        </p:nvGrpSpPr>
        <p:grpSpPr>
          <a:xfrm>
            <a:off x="654355" y="1764364"/>
            <a:ext cx="397713" cy="423113"/>
            <a:chOff x="0" y="0"/>
            <a:chExt cx="397711" cy="423111"/>
          </a:xfrm>
        </p:grpSpPr>
        <p:sp>
          <p:nvSpPr>
            <p:cNvPr id="1601" name="Shape 1601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604" name="Shape 1604"/>
          <p:cNvSpPr/>
          <p:nvPr/>
        </p:nvSpPr>
        <p:spPr>
          <a:xfrm>
            <a:off x="8205640" y="5928253"/>
            <a:ext cx="4614692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음식상세 정보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서버로부터 json 타입으로 반환된 데이터를 decode 하여 각 셀에 뿌려줌.</a:t>
            </a:r>
          </a:p>
        </p:txBody>
      </p:sp>
      <p:sp>
        <p:nvSpPr>
          <p:cNvPr id="1605" name="Shape 1605"/>
          <p:cNvSpPr/>
          <p:nvPr/>
        </p:nvSpPr>
        <p:spPr>
          <a:xfrm>
            <a:off x="8205640" y="2148946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BD432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606" name="Shape 1606"/>
          <p:cNvSpPr/>
          <p:nvPr/>
        </p:nvSpPr>
        <p:spPr>
          <a:xfrm>
            <a:off x="8205640" y="5297475"/>
            <a:ext cx="4614692" cy="1"/>
          </a:xfrm>
          <a:prstGeom prst="line">
            <a:avLst/>
          </a:prstGeom>
          <a:ln w="25400">
            <a:solidFill>
              <a:srgbClr val="FBD4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07" name="Shape 1607"/>
          <p:cNvSpPr/>
          <p:nvPr/>
        </p:nvSpPr>
        <p:spPr>
          <a:xfrm>
            <a:off x="8205640" y="5508499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BD432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roup 1611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609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0" name="Shape 1610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12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613" name="Shape 1613"/>
          <p:cNvSpPr/>
          <p:nvPr/>
        </p:nvSpPr>
        <p:spPr>
          <a:xfrm>
            <a:off x="2050197" y="1368364"/>
            <a:ext cx="3786427" cy="93955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4" name="Shape 1614"/>
          <p:cNvSpPr/>
          <p:nvPr/>
        </p:nvSpPr>
        <p:spPr>
          <a:xfrm>
            <a:off x="3548305" y="9183655"/>
            <a:ext cx="124137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615" name="Shape 1615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 - 2. 음식점</a:t>
            </a:r>
          </a:p>
        </p:txBody>
      </p:sp>
      <p:sp>
        <p:nvSpPr>
          <p:cNvPr id="1616" name="Shape 1616"/>
          <p:cNvSpPr/>
          <p:nvPr/>
        </p:nvSpPr>
        <p:spPr>
          <a:xfrm>
            <a:off x="8274277" y="3961690"/>
            <a:ext cx="4614692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 내정보 페이지에서 </a:t>
            </a:r>
          </a:p>
          <a:p>
            <a:pPr lvl="4"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내가 방문한 음식점 보기</a:t>
            </a:r>
          </a:p>
          <a:p>
            <a:pPr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#5. 내가 방문한 음식점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방문기록 테이블을 활용하여 web과 android 모두 같은 사용자인 경우 동일한 결과값을 보일 수 있음.</a:t>
            </a:r>
          </a:p>
        </p:txBody>
      </p:sp>
      <p:pic>
        <p:nvPicPr>
          <p:cNvPr id="1617" name="내정보2222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453" y="1580440"/>
            <a:ext cx="4210708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0" name="Group 1620"/>
          <p:cNvGrpSpPr/>
          <p:nvPr/>
        </p:nvGrpSpPr>
        <p:grpSpPr>
          <a:xfrm>
            <a:off x="311172" y="5573694"/>
            <a:ext cx="397713" cy="423113"/>
            <a:chOff x="0" y="0"/>
            <a:chExt cx="397711" cy="423111"/>
          </a:xfrm>
        </p:grpSpPr>
        <p:sp>
          <p:nvSpPr>
            <p:cNvPr id="1618" name="Shape 1618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4</a:t>
              </a:r>
            </a:p>
          </p:txBody>
        </p:sp>
      </p:grpSp>
      <p:pic>
        <p:nvPicPr>
          <p:cNvPr id="1621" name="내가방문한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54101" y="1580440"/>
            <a:ext cx="4216401" cy="749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2" name="Shape 1622"/>
          <p:cNvSpPr/>
          <p:nvPr/>
        </p:nvSpPr>
        <p:spPr>
          <a:xfrm>
            <a:off x="746092" y="5802965"/>
            <a:ext cx="3139430" cy="54864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25" name="Group 1625"/>
          <p:cNvGrpSpPr/>
          <p:nvPr/>
        </p:nvGrpSpPr>
        <p:grpSpPr>
          <a:xfrm>
            <a:off x="4504889" y="1822728"/>
            <a:ext cx="397712" cy="423113"/>
            <a:chOff x="0" y="0"/>
            <a:chExt cx="397711" cy="423111"/>
          </a:xfrm>
        </p:grpSpPr>
        <p:sp>
          <p:nvSpPr>
            <p:cNvPr id="1623" name="Shape 1623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24" name="Shape 1624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9" name="Group 1629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627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8" name="Shape 1628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30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631" name="Shape 1631"/>
          <p:cNvSpPr/>
          <p:nvPr/>
        </p:nvSpPr>
        <p:spPr>
          <a:xfrm>
            <a:off x="2050197" y="1368364"/>
            <a:ext cx="3576835" cy="9172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32" name="Shape 1632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- 3. 검색</a:t>
            </a:r>
          </a:p>
        </p:txBody>
      </p:sp>
      <p:pic>
        <p:nvPicPr>
          <p:cNvPr id="1633" name="fImage909752773321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6046" y="1580440"/>
            <a:ext cx="3683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4" name="검색창.png"/>
          <p:cNvPicPr>
            <a:picLocks noChangeAspect="0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474306" y="1580440"/>
            <a:ext cx="3683001" cy="749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Shape 1635"/>
          <p:cNvSpPr/>
          <p:nvPr/>
        </p:nvSpPr>
        <p:spPr>
          <a:xfrm>
            <a:off x="672809" y="3639787"/>
            <a:ext cx="3285996" cy="548641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36" name="Shape 1636"/>
          <p:cNvSpPr/>
          <p:nvPr/>
        </p:nvSpPr>
        <p:spPr>
          <a:xfrm>
            <a:off x="4812157" y="4430368"/>
            <a:ext cx="3110779" cy="548641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37" name="Shape 1637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638" name="Shape 1638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grpSp>
        <p:nvGrpSpPr>
          <p:cNvPr id="1641" name="Group 1641"/>
          <p:cNvGrpSpPr/>
          <p:nvPr/>
        </p:nvGrpSpPr>
        <p:grpSpPr>
          <a:xfrm>
            <a:off x="609251" y="3077744"/>
            <a:ext cx="397713" cy="423112"/>
            <a:chOff x="0" y="0"/>
            <a:chExt cx="397711" cy="423111"/>
          </a:xfrm>
        </p:grpSpPr>
        <p:sp>
          <p:nvSpPr>
            <p:cNvPr id="1639" name="Shape 1639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644" name="Group 1644"/>
          <p:cNvGrpSpPr/>
          <p:nvPr/>
        </p:nvGrpSpPr>
        <p:grpSpPr>
          <a:xfrm>
            <a:off x="4709409" y="3916354"/>
            <a:ext cx="397713" cy="423113"/>
            <a:chOff x="0" y="0"/>
            <a:chExt cx="397711" cy="423111"/>
          </a:xfrm>
        </p:grpSpPr>
        <p:sp>
          <p:nvSpPr>
            <p:cNvPr id="1642" name="Shape 164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645" name="Shape 1645"/>
          <p:cNvSpPr/>
          <p:nvPr/>
        </p:nvSpPr>
        <p:spPr>
          <a:xfrm>
            <a:off x="8205640" y="4460325"/>
            <a:ext cx="4614692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Like 연산자의 검색창</a:t>
            </a: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사용자가 입력한 키워드를 서버로 보내 키워드가 포함된 리스트들을 가져옴.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9" name="Group 1649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647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8" name="Shape 1648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50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Shape 1651"/>
          <p:cNvSpPr/>
          <p:nvPr/>
        </p:nvSpPr>
        <p:spPr>
          <a:xfrm>
            <a:off x="2050197" y="1368364"/>
            <a:ext cx="3576835" cy="9172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2" name="Shape 1652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- 3. 검색</a:t>
            </a:r>
          </a:p>
        </p:txBody>
      </p:sp>
      <p:sp>
        <p:nvSpPr>
          <p:cNvPr id="1653" name="Shape 1653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654" name="Shape 1654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655" name="Shape 1655"/>
          <p:cNvSpPr/>
          <p:nvPr/>
        </p:nvSpPr>
        <p:spPr>
          <a:xfrm>
            <a:off x="8205640" y="4168225"/>
            <a:ext cx="4614692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키워드로 입력한 검색결과</a:t>
            </a: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전체음식점에서 해당키워드가 포함되어 있는 음식점의 리스트들이 출력됨.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음식점을 클릭하면 해당 음식점의 상세페이지로 이동할 수 있음.</a:t>
            </a:r>
          </a:p>
        </p:txBody>
      </p:sp>
      <p:pic>
        <p:nvPicPr>
          <p:cNvPr id="1656" name="fImage631322784666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9973" y="1580440"/>
            <a:ext cx="3683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7" name="검색결과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306" y="1580440"/>
            <a:ext cx="3683001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0" name="Group 1660"/>
          <p:cNvGrpSpPr/>
          <p:nvPr/>
        </p:nvGrpSpPr>
        <p:grpSpPr>
          <a:xfrm>
            <a:off x="597249" y="1572535"/>
            <a:ext cx="397713" cy="423113"/>
            <a:chOff x="0" y="0"/>
            <a:chExt cx="397711" cy="423111"/>
          </a:xfrm>
        </p:grpSpPr>
        <p:sp>
          <p:nvSpPr>
            <p:cNvPr id="1658" name="Shape 1658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663" name="Group 1663"/>
          <p:cNvGrpSpPr/>
          <p:nvPr/>
        </p:nvGrpSpPr>
        <p:grpSpPr>
          <a:xfrm>
            <a:off x="4514333" y="1572535"/>
            <a:ext cx="397713" cy="423113"/>
            <a:chOff x="0" y="0"/>
            <a:chExt cx="397711" cy="423111"/>
          </a:xfrm>
        </p:grpSpPr>
        <p:sp>
          <p:nvSpPr>
            <p:cNvPr id="1661" name="Shape 1661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roup 1667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665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6" name="Shape 1666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68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669" name="Shape 1669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70" name="Shape 1670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- 4. 간단리뷰</a:t>
            </a:r>
          </a:p>
        </p:txBody>
      </p:sp>
      <p:pic>
        <p:nvPicPr>
          <p:cNvPr id="1671" name="상세페이지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306" y="1513635"/>
            <a:ext cx="3683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2" name="fImage1716534296742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26046" y="1491930"/>
            <a:ext cx="3683001" cy="749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3" name="Shape 1673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674" name="Shape 1674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675" name="Shape 1675"/>
          <p:cNvSpPr/>
          <p:nvPr/>
        </p:nvSpPr>
        <p:spPr>
          <a:xfrm>
            <a:off x="8205640" y="4168225"/>
            <a:ext cx="4614692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#1.주요리뷰</a:t>
            </a: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해당 음식점에 작성된 리뷰 중 좋아요가 많은 순으로 3개가 출력됨. 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내용은 5줄(Android)3줄(IOS)까지만 출력됨.</a:t>
            </a:r>
          </a:p>
        </p:txBody>
      </p:sp>
      <p:grpSp>
        <p:nvGrpSpPr>
          <p:cNvPr id="1678" name="Group 1678"/>
          <p:cNvGrpSpPr/>
          <p:nvPr/>
        </p:nvGrpSpPr>
        <p:grpSpPr>
          <a:xfrm>
            <a:off x="1378551" y="2319564"/>
            <a:ext cx="397712" cy="423113"/>
            <a:chOff x="0" y="0"/>
            <a:chExt cx="397711" cy="423111"/>
          </a:xfrm>
        </p:grpSpPr>
        <p:sp>
          <p:nvSpPr>
            <p:cNvPr id="1676" name="Shape 1676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681" name="Group 1681"/>
          <p:cNvGrpSpPr/>
          <p:nvPr/>
        </p:nvGrpSpPr>
        <p:grpSpPr>
          <a:xfrm>
            <a:off x="4871580" y="2077074"/>
            <a:ext cx="397713" cy="423112"/>
            <a:chOff x="0" y="0"/>
            <a:chExt cx="397711" cy="423111"/>
          </a:xfrm>
        </p:grpSpPr>
        <p:sp>
          <p:nvSpPr>
            <p:cNvPr id="1679" name="Shape 1679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5" name="Group 1685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683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4" name="Shape 1684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86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687" name="Shape 1687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88" name="Shape 1688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- 4. 간단리뷰</a:t>
            </a:r>
          </a:p>
        </p:txBody>
      </p:sp>
      <p:sp>
        <p:nvSpPr>
          <p:cNvPr id="1689" name="Shape 1689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690" name="Shape 1690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691" name="Shape 1691"/>
          <p:cNvSpPr/>
          <p:nvPr/>
        </p:nvSpPr>
        <p:spPr>
          <a:xfrm>
            <a:off x="8205640" y="4314275"/>
            <a:ext cx="4614692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리뷰 더 보기</a:t>
            </a: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리뷰가 존재하지 않으면 버튼이 노출되지 않음.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클릭시 리뷰리스트로 화면 전환 됨.</a:t>
            </a:r>
          </a:p>
        </p:txBody>
      </p:sp>
      <p:pic>
        <p:nvPicPr>
          <p:cNvPr id="1692" name="fImage143026479559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9973" y="1524939"/>
            <a:ext cx="3683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3" name="상세페이지3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306" y="1580440"/>
            <a:ext cx="3683001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6" name="Group 1696"/>
          <p:cNvGrpSpPr/>
          <p:nvPr/>
        </p:nvGrpSpPr>
        <p:grpSpPr>
          <a:xfrm>
            <a:off x="1438866" y="6765928"/>
            <a:ext cx="397713" cy="423112"/>
            <a:chOff x="0" y="0"/>
            <a:chExt cx="397711" cy="423111"/>
          </a:xfrm>
        </p:grpSpPr>
        <p:sp>
          <p:nvSpPr>
            <p:cNvPr id="1694" name="Shape 1694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699" name="Group 1699"/>
          <p:cNvGrpSpPr/>
          <p:nvPr/>
        </p:nvGrpSpPr>
        <p:grpSpPr>
          <a:xfrm>
            <a:off x="6168690" y="7299635"/>
            <a:ext cx="397713" cy="423113"/>
            <a:chOff x="0" y="0"/>
            <a:chExt cx="397711" cy="423111"/>
          </a:xfrm>
        </p:grpSpPr>
        <p:sp>
          <p:nvSpPr>
            <p:cNvPr id="1697" name="Shape 1697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700" name="Shape 1700"/>
          <p:cNvSpPr/>
          <p:nvPr/>
        </p:nvSpPr>
        <p:spPr>
          <a:xfrm>
            <a:off x="1720518" y="6703163"/>
            <a:ext cx="1190577" cy="54864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1" name="Shape 1701"/>
          <p:cNvSpPr/>
          <p:nvPr/>
        </p:nvSpPr>
        <p:spPr>
          <a:xfrm>
            <a:off x="6548256" y="7236872"/>
            <a:ext cx="1190577" cy="54864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5" name="Group 1705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703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4" name="Shape 1704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06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707" name="Shape 1707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8" name="Shape 1708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- 4. 간단리뷰</a:t>
            </a:r>
          </a:p>
        </p:txBody>
      </p:sp>
      <p:sp>
        <p:nvSpPr>
          <p:cNvPr id="1709" name="Shape 1709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710" name="Shape 1710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711" name="Shape 1711"/>
          <p:cNvSpPr/>
          <p:nvPr/>
        </p:nvSpPr>
        <p:spPr>
          <a:xfrm>
            <a:off x="8205640" y="4022175"/>
            <a:ext cx="4614692" cy="25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3개 이상의 리뷰리스트</a:t>
            </a: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더 많은 리뷰들을 볼 수 있음.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주요리뷰와 마찬가지로 5줄(Android)  3줄(IOS) 까지만 내용이 출력된다.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리뷰한개를 클릭하면 자세한 리뷰내용을 확인 할 수 있음.</a:t>
            </a:r>
          </a:p>
        </p:txBody>
      </p:sp>
      <p:pic>
        <p:nvPicPr>
          <p:cNvPr id="1712" name="fImage1942854803154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6046" y="1582469"/>
            <a:ext cx="3683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3" name="상세페이지3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306" y="1580440"/>
            <a:ext cx="3683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4" name="fImage3408471999169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8813" y="2095439"/>
            <a:ext cx="3273987" cy="61867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7" name="Group 1717"/>
          <p:cNvGrpSpPr/>
          <p:nvPr/>
        </p:nvGrpSpPr>
        <p:grpSpPr>
          <a:xfrm>
            <a:off x="654355" y="1764364"/>
            <a:ext cx="397713" cy="423113"/>
            <a:chOff x="0" y="0"/>
            <a:chExt cx="397711" cy="423111"/>
          </a:xfrm>
        </p:grpSpPr>
        <p:sp>
          <p:nvSpPr>
            <p:cNvPr id="1715" name="Shape 171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20" name="Group 1720"/>
          <p:cNvGrpSpPr/>
          <p:nvPr/>
        </p:nvGrpSpPr>
        <p:grpSpPr>
          <a:xfrm>
            <a:off x="4871580" y="1764364"/>
            <a:ext cx="397713" cy="423113"/>
            <a:chOff x="0" y="0"/>
            <a:chExt cx="397711" cy="423111"/>
          </a:xfrm>
        </p:grpSpPr>
        <p:sp>
          <p:nvSpPr>
            <p:cNvPr id="1718" name="Shape 1718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roup 172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72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3" name="Shape 172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2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726" name="Shape 1726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27" name="Shape 1727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- 4. 간단리뷰</a:t>
            </a:r>
          </a:p>
        </p:txBody>
      </p:sp>
      <p:sp>
        <p:nvSpPr>
          <p:cNvPr id="1728" name="Shape 1728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729" name="Shape 1729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sp>
        <p:nvSpPr>
          <p:cNvPr id="1730" name="Shape 1730"/>
          <p:cNvSpPr/>
          <p:nvPr/>
        </p:nvSpPr>
        <p:spPr>
          <a:xfrm>
            <a:off x="8205640" y="6125923"/>
            <a:ext cx="4614692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 선택한 리뷰 출력</a:t>
            </a: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 리스트에서 선택한 리뷰를 끊김없이 볼 수 있음.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상하좌우 autoLayout을 주어 텍스트의 내용만큼 높이가 조절된다</a:t>
            </a:r>
          </a:p>
        </p:txBody>
      </p:sp>
      <p:pic>
        <p:nvPicPr>
          <p:cNvPr id="1731" name="fImage1528614811129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1296" y="1580440"/>
            <a:ext cx="34925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2" name="상세페이지3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9556" y="1580440"/>
            <a:ext cx="34925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3" name="fImage3600072005724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1518" y="2108835"/>
            <a:ext cx="3188577" cy="62005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6" name="Group 1736"/>
          <p:cNvGrpSpPr/>
          <p:nvPr/>
        </p:nvGrpSpPr>
        <p:grpSpPr>
          <a:xfrm>
            <a:off x="639608" y="1817209"/>
            <a:ext cx="397713" cy="423113"/>
            <a:chOff x="0" y="0"/>
            <a:chExt cx="397711" cy="423111"/>
          </a:xfrm>
        </p:grpSpPr>
        <p:sp>
          <p:nvSpPr>
            <p:cNvPr id="1734" name="Shape 1734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739" name="Group 1739"/>
          <p:cNvGrpSpPr/>
          <p:nvPr/>
        </p:nvGrpSpPr>
        <p:grpSpPr>
          <a:xfrm>
            <a:off x="4871580" y="1817209"/>
            <a:ext cx="397713" cy="423113"/>
            <a:chOff x="0" y="0"/>
            <a:chExt cx="397711" cy="423111"/>
          </a:xfrm>
        </p:grpSpPr>
        <p:sp>
          <p:nvSpPr>
            <p:cNvPr id="1737" name="Shape 1737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740" name="Shape 1740"/>
          <p:cNvSpPr/>
          <p:nvPr/>
        </p:nvSpPr>
        <p:spPr>
          <a:xfrm>
            <a:off x="8205640" y="2833675"/>
            <a:ext cx="4614692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 선택한 리뷰 출력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리뷰리스트에서 보이지 않았던 맛,양,서비스가 추가적으로 보임.</a:t>
            </a:r>
          </a:p>
        </p:txBody>
      </p:sp>
      <p:sp>
        <p:nvSpPr>
          <p:cNvPr id="1741" name="Shape 1741"/>
          <p:cNvSpPr/>
          <p:nvPr/>
        </p:nvSpPr>
        <p:spPr>
          <a:xfrm>
            <a:off x="8205640" y="2148946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BD432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742" name="Shape 1742"/>
          <p:cNvSpPr/>
          <p:nvPr/>
        </p:nvSpPr>
        <p:spPr>
          <a:xfrm>
            <a:off x="8205640" y="5297475"/>
            <a:ext cx="4614692" cy="1"/>
          </a:xfrm>
          <a:prstGeom prst="line">
            <a:avLst/>
          </a:prstGeom>
          <a:ln w="25400">
            <a:solidFill>
              <a:srgbClr val="FBD4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743" name="Shape 1743"/>
          <p:cNvSpPr/>
          <p:nvPr/>
        </p:nvSpPr>
        <p:spPr>
          <a:xfrm>
            <a:off x="8205640" y="5508499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BD432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7" name="Group 1747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745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6" name="Shape 1746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48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Shape 1749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0" name="Shape 1750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- 4. 간단리뷰</a:t>
            </a:r>
          </a:p>
        </p:txBody>
      </p:sp>
      <p:sp>
        <p:nvSpPr>
          <p:cNvPr id="1751" name="Shape 1751"/>
          <p:cNvSpPr/>
          <p:nvPr/>
        </p:nvSpPr>
        <p:spPr>
          <a:xfrm>
            <a:off x="3378352" y="920220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pic>
        <p:nvPicPr>
          <p:cNvPr id="1752" name="상세페이지3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556" y="1580440"/>
            <a:ext cx="3492501" cy="749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3" name="Shape 1753"/>
          <p:cNvSpPr/>
          <p:nvPr/>
        </p:nvSpPr>
        <p:spPr>
          <a:xfrm>
            <a:off x="8205640" y="4298949"/>
            <a:ext cx="4614692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리뷰 작성 클릭 시 리뷰작성</a:t>
            </a:r>
          </a:p>
          <a:p>
            <a:pPr lvl="3"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 페이지로 이동</a:t>
            </a:r>
          </a:p>
        </p:txBody>
      </p:sp>
      <p:pic>
        <p:nvPicPr>
          <p:cNvPr id="1754" name="fImage303133688467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117" y="2067076"/>
            <a:ext cx="3259379" cy="6251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5" name="fImage100538674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69134" y="2522589"/>
            <a:ext cx="3212867" cy="53407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8" name="Group 1758"/>
          <p:cNvGrpSpPr/>
          <p:nvPr/>
        </p:nvGrpSpPr>
        <p:grpSpPr>
          <a:xfrm>
            <a:off x="2890741" y="2307563"/>
            <a:ext cx="397713" cy="423112"/>
            <a:chOff x="0" y="0"/>
            <a:chExt cx="397711" cy="423111"/>
          </a:xfrm>
        </p:grpSpPr>
        <p:sp>
          <p:nvSpPr>
            <p:cNvPr id="1756" name="Shape 1756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759" name="Shape 1759"/>
          <p:cNvSpPr/>
          <p:nvPr/>
        </p:nvSpPr>
        <p:spPr>
          <a:xfrm>
            <a:off x="3296326" y="2418623"/>
            <a:ext cx="514883" cy="54864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0" name="Shape 1760"/>
          <p:cNvSpPr/>
          <p:nvPr/>
        </p:nvSpPr>
        <p:spPr>
          <a:xfrm>
            <a:off x="3835815" y="2949234"/>
            <a:ext cx="549924" cy="1145012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763" name="Group 1763"/>
          <p:cNvGrpSpPr/>
          <p:nvPr/>
        </p:nvGrpSpPr>
        <p:grpSpPr>
          <a:xfrm>
            <a:off x="4242941" y="4044847"/>
            <a:ext cx="397712" cy="423113"/>
            <a:chOff x="0" y="0"/>
            <a:chExt cx="397711" cy="423111"/>
          </a:xfrm>
        </p:grpSpPr>
        <p:sp>
          <p:nvSpPr>
            <p:cNvPr id="1761" name="Shape 1761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roup 1767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765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6" name="Shape 1766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68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769" name="Shape 1769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70" name="Shape 1770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- 4. 간단리뷰</a:t>
            </a:r>
          </a:p>
        </p:txBody>
      </p:sp>
      <p:sp>
        <p:nvSpPr>
          <p:cNvPr id="1771" name="Shape 1771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pic>
        <p:nvPicPr>
          <p:cNvPr id="1772" name="상세페이지3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556" y="1580440"/>
            <a:ext cx="3492501" cy="749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3" name="Shape 1773"/>
          <p:cNvSpPr/>
          <p:nvPr/>
        </p:nvSpPr>
        <p:spPr>
          <a:xfrm>
            <a:off x="7615511" y="2752488"/>
            <a:ext cx="5097751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갤러리 접근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앱을 처음 실행할 때 갤러리에 대한 권한 요청을 하고 허용하면 갤러리에 접근가능.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선택된 이미지는 PrintWriter에 프로퍼티를 append 하여 서버로 전달. </a:t>
            </a:r>
          </a:p>
          <a:p>
            <a:pPr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  사진첨부</a:t>
            </a: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사진이 첨부되지 않으면 gone 속성으로 텍스트 필드와의 거리가 좁아짐.</a:t>
            </a:r>
          </a:p>
          <a:p>
            <a:pPr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#5.  작성완료</a:t>
            </a:r>
          </a:p>
        </p:txBody>
      </p:sp>
      <p:pic>
        <p:nvPicPr>
          <p:cNvPr id="1774" name="fImage1005386741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345" y="2130239"/>
            <a:ext cx="3090923" cy="607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5" name="fImage53588696334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43476" y="1676006"/>
            <a:ext cx="2179956" cy="3226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6" name="fImage2091837165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65041" y="5241983"/>
            <a:ext cx="2536826" cy="42227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9" name="Group 1779"/>
          <p:cNvGrpSpPr/>
          <p:nvPr/>
        </p:nvGrpSpPr>
        <p:grpSpPr>
          <a:xfrm>
            <a:off x="1089186" y="7141802"/>
            <a:ext cx="397713" cy="423113"/>
            <a:chOff x="0" y="0"/>
            <a:chExt cx="397711" cy="423111"/>
          </a:xfrm>
        </p:grpSpPr>
        <p:sp>
          <p:nvSpPr>
            <p:cNvPr id="1777" name="Shape 1777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82" name="Group 1782"/>
          <p:cNvGrpSpPr/>
          <p:nvPr/>
        </p:nvGrpSpPr>
        <p:grpSpPr>
          <a:xfrm>
            <a:off x="4509370" y="1676006"/>
            <a:ext cx="397713" cy="423112"/>
            <a:chOff x="0" y="0"/>
            <a:chExt cx="397711" cy="423111"/>
          </a:xfrm>
        </p:grpSpPr>
        <p:sp>
          <p:nvSpPr>
            <p:cNvPr id="1780" name="Shape 1780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785" name="Group 1785"/>
          <p:cNvGrpSpPr/>
          <p:nvPr/>
        </p:nvGrpSpPr>
        <p:grpSpPr>
          <a:xfrm>
            <a:off x="6712161" y="8906989"/>
            <a:ext cx="397713" cy="423113"/>
            <a:chOff x="0" y="0"/>
            <a:chExt cx="397711" cy="423111"/>
          </a:xfrm>
        </p:grpSpPr>
        <p:sp>
          <p:nvSpPr>
            <p:cNvPr id="1783" name="Shape 1783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786" name="Shape 1786"/>
          <p:cNvSpPr/>
          <p:nvPr/>
        </p:nvSpPr>
        <p:spPr>
          <a:xfrm>
            <a:off x="1535159" y="7079038"/>
            <a:ext cx="815860" cy="54864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7" name="Shape 1787"/>
          <p:cNvSpPr/>
          <p:nvPr/>
        </p:nvSpPr>
        <p:spPr>
          <a:xfrm>
            <a:off x="5979124" y="9000931"/>
            <a:ext cx="664506" cy="32843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10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208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" name="Shape 209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11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13" name="Shape 213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1133912" y="3200558"/>
            <a:ext cx="1729501" cy="508173"/>
          </a:xfrm>
          <a:prstGeom prst="rect">
            <a:avLst/>
          </a:prstGeom>
          <a:solidFill>
            <a:srgbClr val="FBD43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1133912" y="3259716"/>
            <a:ext cx="1729501" cy="38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600">
                <a:ln w="1088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WAS</a:t>
            </a:r>
          </a:p>
        </p:txBody>
      </p:sp>
      <p:sp>
        <p:nvSpPr>
          <p:cNvPr id="216" name="Shape 216"/>
          <p:cNvSpPr/>
          <p:nvPr/>
        </p:nvSpPr>
        <p:spPr>
          <a:xfrm>
            <a:off x="1133912" y="2410275"/>
            <a:ext cx="1729501" cy="508173"/>
          </a:xfrm>
          <a:prstGeom prst="rect">
            <a:avLst/>
          </a:prstGeom>
          <a:solidFill>
            <a:srgbClr val="FBD43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1133912" y="2469432"/>
            <a:ext cx="1729501" cy="38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600">
                <a:ln w="1088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OS</a:t>
            </a:r>
          </a:p>
        </p:txBody>
      </p:sp>
      <p:sp>
        <p:nvSpPr>
          <p:cNvPr id="218" name="Shape 218"/>
          <p:cNvSpPr/>
          <p:nvPr/>
        </p:nvSpPr>
        <p:spPr>
          <a:xfrm>
            <a:off x="1133912" y="4000563"/>
            <a:ext cx="1729501" cy="508172"/>
          </a:xfrm>
          <a:prstGeom prst="rect">
            <a:avLst/>
          </a:prstGeom>
          <a:solidFill>
            <a:srgbClr val="FBD43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1133912" y="4059720"/>
            <a:ext cx="1729501" cy="38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600">
                <a:ln w="1088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DBMS</a:t>
            </a:r>
          </a:p>
        </p:txBody>
      </p:sp>
      <p:sp>
        <p:nvSpPr>
          <p:cNvPr id="220" name="Shape 220"/>
          <p:cNvSpPr/>
          <p:nvPr/>
        </p:nvSpPr>
        <p:spPr>
          <a:xfrm>
            <a:off x="1133912" y="4800567"/>
            <a:ext cx="1729501" cy="508173"/>
          </a:xfrm>
          <a:prstGeom prst="rect">
            <a:avLst/>
          </a:prstGeom>
          <a:solidFill>
            <a:srgbClr val="FBD43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1133912" y="4859724"/>
            <a:ext cx="1729501" cy="38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600">
                <a:ln w="1088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222" name="Shape 222"/>
          <p:cNvSpPr/>
          <p:nvPr/>
        </p:nvSpPr>
        <p:spPr>
          <a:xfrm>
            <a:off x="1133912" y="5623369"/>
            <a:ext cx="1729501" cy="508173"/>
          </a:xfrm>
          <a:prstGeom prst="rect">
            <a:avLst/>
          </a:prstGeom>
          <a:solidFill>
            <a:srgbClr val="FBD43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1133912" y="5682526"/>
            <a:ext cx="1729501" cy="38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600">
                <a:ln w="1088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Framwork</a:t>
            </a:r>
          </a:p>
        </p:txBody>
      </p:sp>
      <p:sp>
        <p:nvSpPr>
          <p:cNvPr id="224" name="Shape 224"/>
          <p:cNvSpPr/>
          <p:nvPr/>
        </p:nvSpPr>
        <p:spPr>
          <a:xfrm>
            <a:off x="1133912" y="6455059"/>
            <a:ext cx="1729501" cy="508172"/>
          </a:xfrm>
          <a:prstGeom prst="rect">
            <a:avLst/>
          </a:prstGeom>
          <a:solidFill>
            <a:srgbClr val="FBD43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1133912" y="6514215"/>
            <a:ext cx="1729501" cy="38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600">
                <a:ln w="1088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WEB</a:t>
            </a:r>
          </a:p>
        </p:txBody>
      </p:sp>
      <p:sp>
        <p:nvSpPr>
          <p:cNvPr id="226" name="Shape 226"/>
          <p:cNvSpPr/>
          <p:nvPr/>
        </p:nvSpPr>
        <p:spPr>
          <a:xfrm>
            <a:off x="1133912" y="7286746"/>
            <a:ext cx="1729501" cy="508173"/>
          </a:xfrm>
          <a:prstGeom prst="rect">
            <a:avLst/>
          </a:prstGeom>
          <a:solidFill>
            <a:srgbClr val="FBD43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1133912" y="7345904"/>
            <a:ext cx="1729501" cy="38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600">
                <a:ln w="1088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Tool</a:t>
            </a:r>
          </a:p>
        </p:txBody>
      </p:sp>
      <p:sp>
        <p:nvSpPr>
          <p:cNvPr id="228" name="Shape 228"/>
          <p:cNvSpPr/>
          <p:nvPr/>
        </p:nvSpPr>
        <p:spPr>
          <a:xfrm>
            <a:off x="1133912" y="8143512"/>
            <a:ext cx="1729501" cy="650940"/>
          </a:xfrm>
          <a:prstGeom prst="rect">
            <a:avLst/>
          </a:prstGeom>
          <a:solidFill>
            <a:srgbClr val="541F7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1133912" y="8137119"/>
            <a:ext cx="1729501" cy="663725"/>
          </a:xfrm>
          <a:prstGeom prst="rect">
            <a:avLst/>
          </a:prstGeom>
          <a:solidFill>
            <a:srgbClr val="FBD4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600">
                <a:ln w="1088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Open </a:t>
            </a:r>
          </a:p>
          <a:p>
            <a:pPr defTabSz="914400">
              <a:defRPr b="1" sz="1600">
                <a:ln w="10885">
                  <a:solidFill>
                    <a:srgbClr val="FFFFFF">
                      <a:alpha val="20000"/>
                    </a:srgbClr>
                  </a:solidFill>
                </a:ln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Source</a:t>
            </a:r>
          </a:p>
        </p:txBody>
      </p:sp>
      <p:sp>
        <p:nvSpPr>
          <p:cNvPr id="230" name="Shape 230"/>
          <p:cNvSpPr/>
          <p:nvPr/>
        </p:nvSpPr>
        <p:spPr>
          <a:xfrm>
            <a:off x="3432831" y="2400556"/>
            <a:ext cx="8965975" cy="517892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3432831" y="2464573"/>
            <a:ext cx="8965975" cy="38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Windows 10 Ultimate7, MacOS 10.14 (Mojave)</a:t>
            </a:r>
          </a:p>
        </p:txBody>
      </p:sp>
      <p:sp>
        <p:nvSpPr>
          <p:cNvPr id="232" name="Shape 232"/>
          <p:cNvSpPr/>
          <p:nvPr/>
        </p:nvSpPr>
        <p:spPr>
          <a:xfrm>
            <a:off x="3432831" y="3190839"/>
            <a:ext cx="8965975" cy="517892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3432831" y="3254856"/>
            <a:ext cx="8965975" cy="38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Apache Tomcat 9.0</a:t>
            </a:r>
          </a:p>
        </p:txBody>
      </p:sp>
      <p:sp>
        <p:nvSpPr>
          <p:cNvPr id="234" name="Shape 234"/>
          <p:cNvSpPr/>
          <p:nvPr/>
        </p:nvSpPr>
        <p:spPr>
          <a:xfrm>
            <a:off x="3432831" y="3990844"/>
            <a:ext cx="8965975" cy="517891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3432831" y="4054860"/>
            <a:ext cx="8965975" cy="38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MySql 8.0.12</a:t>
            </a:r>
          </a:p>
        </p:txBody>
      </p:sp>
      <p:sp>
        <p:nvSpPr>
          <p:cNvPr id="236" name="Shape 236"/>
          <p:cNvSpPr/>
          <p:nvPr/>
        </p:nvSpPr>
        <p:spPr>
          <a:xfrm>
            <a:off x="3432831" y="4790848"/>
            <a:ext cx="8965975" cy="517892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3432831" y="4854864"/>
            <a:ext cx="8965975" cy="38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Java Platform 10, JSP &amp; Servlet, Swift4</a:t>
            </a:r>
          </a:p>
        </p:txBody>
      </p:sp>
      <p:sp>
        <p:nvSpPr>
          <p:cNvPr id="238" name="Shape 238"/>
          <p:cNvSpPr/>
          <p:nvPr/>
        </p:nvSpPr>
        <p:spPr>
          <a:xfrm>
            <a:off x="3432831" y="5613650"/>
            <a:ext cx="8965975" cy="517892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3432831" y="5669771"/>
            <a:ext cx="8965975" cy="40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전자 정부 표준 프레임워크 </a:t>
            </a:r>
            <a:r>
              <a:t>Spring, MyBatis</a:t>
            </a:r>
          </a:p>
        </p:txBody>
      </p:sp>
      <p:sp>
        <p:nvSpPr>
          <p:cNvPr id="240" name="Shape 240"/>
          <p:cNvSpPr/>
          <p:nvPr/>
        </p:nvSpPr>
        <p:spPr>
          <a:xfrm>
            <a:off x="3432831" y="6445340"/>
            <a:ext cx="8965975" cy="517892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3432831" y="6509356"/>
            <a:ext cx="8965975" cy="389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HTML 5 , CSS/CSS3, JavaScript</a:t>
            </a:r>
          </a:p>
        </p:txBody>
      </p:sp>
      <p:sp>
        <p:nvSpPr>
          <p:cNvPr id="242" name="Shape 242"/>
          <p:cNvSpPr/>
          <p:nvPr/>
        </p:nvSpPr>
        <p:spPr>
          <a:xfrm>
            <a:off x="3349981" y="7251919"/>
            <a:ext cx="8965975" cy="517892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3432831" y="8118561"/>
            <a:ext cx="8965975" cy="675889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3432831" y="8253680"/>
            <a:ext cx="8965975" cy="40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JavaScript jquery-3.3.1, Bootstrap, GSON, AJAX, </a:t>
            </a:r>
            <a:r>
              <a:t>Kakao Map </a:t>
            </a:r>
            <a:r>
              <a:t>API, Picasso </a:t>
            </a:r>
          </a:p>
        </p:txBody>
      </p:sp>
      <p:sp>
        <p:nvSpPr>
          <p:cNvPr id="245" name="Shape 245"/>
          <p:cNvSpPr/>
          <p:nvPr/>
        </p:nvSpPr>
        <p:spPr>
          <a:xfrm>
            <a:off x="5889477" y="7345904"/>
            <a:ext cx="4052683" cy="38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solidFill>
                  <a:srgbClr val="262626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Spring Tool Suite 4.2.3, Android Studio, Xcode </a:t>
            </a:r>
          </a:p>
        </p:txBody>
      </p:sp>
      <p:sp>
        <p:nvSpPr>
          <p:cNvPr id="246" name="Shape 246"/>
          <p:cNvSpPr/>
          <p:nvPr/>
        </p:nvSpPr>
        <p:spPr>
          <a:xfrm>
            <a:off x="2088297" y="1355664"/>
            <a:ext cx="2043501" cy="84936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2090649" y="654626"/>
            <a:ext cx="3159358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개발환경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1" name="Group 1791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789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0" name="Shape 1790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92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793" name="Shape 1793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94" name="Shape 1794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- 4. 간단리뷰</a:t>
            </a:r>
          </a:p>
        </p:txBody>
      </p:sp>
      <p:sp>
        <p:nvSpPr>
          <p:cNvPr id="1795" name="Shape 1795"/>
          <p:cNvSpPr/>
          <p:nvPr/>
        </p:nvSpPr>
        <p:spPr>
          <a:xfrm>
            <a:off x="1925146" y="6211302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796" name="Shape 1796"/>
          <p:cNvSpPr/>
          <p:nvPr/>
        </p:nvSpPr>
        <p:spPr>
          <a:xfrm>
            <a:off x="6388666" y="3613124"/>
            <a:ext cx="5309525" cy="226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#6. 좋아요, 싫어요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추천, 반대 수를 나타내는 기능 구현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좋아요를 누른 상태에서 싫어요를 누르면 좋아요 카운트는 -1 되고, 버튼의 이미지도 누르기 전 상태로 돌아감. (반대의 경우도 가능)</a:t>
            </a:r>
          </a:p>
        </p:txBody>
      </p:sp>
      <p:pic>
        <p:nvPicPr>
          <p:cNvPr id="1797" name="fImage3574442011478.png"/>
          <p:cNvPicPr>
            <a:picLocks noChangeAspect="1"/>
          </p:cNvPicPr>
          <p:nvPr/>
        </p:nvPicPr>
        <p:blipFill>
          <a:blip r:embed="rId4">
            <a:extLst/>
          </a:blip>
          <a:srcRect l="163" t="0" r="1558" b="80087"/>
          <a:stretch>
            <a:fillRect/>
          </a:stretch>
        </p:blipFill>
        <p:spPr>
          <a:xfrm>
            <a:off x="811093" y="3447941"/>
            <a:ext cx="3469642" cy="1171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8" name="fImage3576242029358.png"/>
          <p:cNvPicPr>
            <a:picLocks noChangeAspect="1"/>
          </p:cNvPicPr>
          <p:nvPr/>
        </p:nvPicPr>
        <p:blipFill>
          <a:blip r:embed="rId5">
            <a:extLst/>
          </a:blip>
          <a:srcRect l="384" t="0" r="0" b="79361"/>
          <a:stretch>
            <a:fillRect/>
          </a:stretch>
        </p:blipFill>
        <p:spPr>
          <a:xfrm>
            <a:off x="810458" y="4809381"/>
            <a:ext cx="3472950" cy="12122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01" name="Group 1801"/>
          <p:cNvGrpSpPr/>
          <p:nvPr/>
        </p:nvGrpSpPr>
        <p:grpSpPr>
          <a:xfrm>
            <a:off x="300583" y="3306623"/>
            <a:ext cx="397713" cy="423112"/>
            <a:chOff x="0" y="0"/>
            <a:chExt cx="397711" cy="423111"/>
          </a:xfrm>
        </p:grpSpPr>
        <p:sp>
          <p:nvSpPr>
            <p:cNvPr id="1799" name="Shape 1799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roup 1805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803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4" name="Shape 1804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806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807" name="Shape 1807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08" name="Shape 1808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- 4. 간단리뷰</a:t>
            </a:r>
          </a:p>
        </p:txBody>
      </p:sp>
      <p:sp>
        <p:nvSpPr>
          <p:cNvPr id="1809" name="Shape 1809"/>
          <p:cNvSpPr/>
          <p:nvPr/>
        </p:nvSpPr>
        <p:spPr>
          <a:xfrm>
            <a:off x="8079719" y="2723440"/>
            <a:ext cx="4783198" cy="520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수정/삭제/신고 버튼</a:t>
            </a:r>
          </a:p>
          <a:p>
            <a:pPr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신고 버튼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리뷰작성 회원이 아닐 경우 신고 버튼이 VISIBLE됨.</a:t>
            </a:r>
          </a:p>
          <a:p>
            <a:pPr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#3. 수정/삭제 버튼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리뷰작성 회원이 일치할 경우 수정/삭제 버튼이 VISIBLE 됨.</a:t>
            </a:r>
          </a:p>
          <a:p>
            <a:pPr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#4. 삭제 버튼 클릭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삭제 버튼 클릭시 Toast 띄움.</a:t>
            </a:r>
          </a:p>
        </p:txBody>
      </p:sp>
      <p:sp>
        <p:nvSpPr>
          <p:cNvPr id="1810" name="Shape 1810"/>
          <p:cNvSpPr/>
          <p:nvPr/>
        </p:nvSpPr>
        <p:spPr>
          <a:xfrm>
            <a:off x="3378352" y="920220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pic>
        <p:nvPicPr>
          <p:cNvPr id="1811" name="모어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7" y="1580440"/>
            <a:ext cx="4216401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4" name="Group 1814"/>
          <p:cNvGrpSpPr/>
          <p:nvPr/>
        </p:nvGrpSpPr>
        <p:grpSpPr>
          <a:xfrm>
            <a:off x="2750974" y="6438460"/>
            <a:ext cx="397713" cy="423112"/>
            <a:chOff x="0" y="0"/>
            <a:chExt cx="397711" cy="423111"/>
          </a:xfrm>
        </p:grpSpPr>
        <p:sp>
          <p:nvSpPr>
            <p:cNvPr id="1812" name="Shape 1812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815" name="Shape 1815"/>
          <p:cNvSpPr/>
          <p:nvPr/>
        </p:nvSpPr>
        <p:spPr>
          <a:xfrm>
            <a:off x="3156559" y="6549520"/>
            <a:ext cx="514883" cy="54864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6" name="Shape 1816"/>
          <p:cNvSpPr/>
          <p:nvPr/>
        </p:nvSpPr>
        <p:spPr>
          <a:xfrm flipV="1">
            <a:off x="3358882" y="2849984"/>
            <a:ext cx="1209270" cy="3622095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817" name="리뷰삭제토스트트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68658" y="7506044"/>
            <a:ext cx="2249692" cy="712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수정삭제짤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06164" y="6486681"/>
            <a:ext cx="3199337" cy="75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신고짤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24887" y="2415019"/>
            <a:ext cx="2837226" cy="712133"/>
          </a:xfrm>
          <a:prstGeom prst="rect">
            <a:avLst/>
          </a:prstGeom>
          <a:ln w="12700">
            <a:miter lim="400000"/>
          </a:ln>
        </p:spPr>
      </p:pic>
      <p:sp>
        <p:nvSpPr>
          <p:cNvPr id="1820" name="Shape 1820"/>
          <p:cNvSpPr/>
          <p:nvPr/>
        </p:nvSpPr>
        <p:spPr>
          <a:xfrm>
            <a:off x="3683450" y="6625040"/>
            <a:ext cx="1041158" cy="40182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823" name="Group 1823"/>
          <p:cNvGrpSpPr/>
          <p:nvPr/>
        </p:nvGrpSpPr>
        <p:grpSpPr>
          <a:xfrm>
            <a:off x="4355434" y="2289780"/>
            <a:ext cx="397713" cy="423112"/>
            <a:chOff x="0" y="0"/>
            <a:chExt cx="397711" cy="423111"/>
          </a:xfrm>
        </p:grpSpPr>
        <p:sp>
          <p:nvSpPr>
            <p:cNvPr id="1821" name="Shape 1821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826" name="Group 1826"/>
          <p:cNvGrpSpPr/>
          <p:nvPr/>
        </p:nvGrpSpPr>
        <p:grpSpPr>
          <a:xfrm>
            <a:off x="4509370" y="6438460"/>
            <a:ext cx="397713" cy="423112"/>
            <a:chOff x="0" y="0"/>
            <a:chExt cx="397711" cy="423111"/>
          </a:xfrm>
        </p:grpSpPr>
        <p:sp>
          <p:nvSpPr>
            <p:cNvPr id="1824" name="Shape 1824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829" name="Group 1829"/>
          <p:cNvGrpSpPr/>
          <p:nvPr/>
        </p:nvGrpSpPr>
        <p:grpSpPr>
          <a:xfrm>
            <a:off x="4509370" y="7650554"/>
            <a:ext cx="397713" cy="423113"/>
            <a:chOff x="0" y="0"/>
            <a:chExt cx="397711" cy="423111"/>
          </a:xfrm>
        </p:grpSpPr>
        <p:sp>
          <p:nvSpPr>
            <p:cNvPr id="1827" name="Shape 1827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830" name="Shape 1830"/>
          <p:cNvSpPr/>
          <p:nvPr/>
        </p:nvSpPr>
        <p:spPr>
          <a:xfrm>
            <a:off x="4260684" y="3690688"/>
            <a:ext cx="1619505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F26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작성한 회원 X</a:t>
            </a:r>
          </a:p>
        </p:txBody>
      </p:sp>
      <p:sp>
        <p:nvSpPr>
          <p:cNvPr id="1831" name="Shape 1831"/>
          <p:cNvSpPr/>
          <p:nvPr/>
        </p:nvSpPr>
        <p:spPr>
          <a:xfrm>
            <a:off x="3883107" y="5960785"/>
            <a:ext cx="1650239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385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F260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작성한 회원 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roup 1835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833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4" name="Shape 1834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836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837" name="Shape 1837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38" name="Shape 1838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- 5. 블로그리뷰</a:t>
            </a:r>
          </a:p>
        </p:txBody>
      </p:sp>
      <p:pic>
        <p:nvPicPr>
          <p:cNvPr id="1839" name="fImage143026479559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6046" y="1591825"/>
            <a:ext cx="3683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0" name="상세페이지3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306" y="1591825"/>
            <a:ext cx="3683001" cy="749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1" name="Shape 1841"/>
          <p:cNvSpPr/>
          <p:nvPr/>
        </p:nvSpPr>
        <p:spPr>
          <a:xfrm>
            <a:off x="1771177" y="7678881"/>
            <a:ext cx="1089259" cy="433152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42" name="Shape 1842"/>
          <p:cNvSpPr/>
          <p:nvPr/>
        </p:nvSpPr>
        <p:spPr>
          <a:xfrm>
            <a:off x="5822917" y="8153288"/>
            <a:ext cx="1089259" cy="433152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43" name="Shape 1843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844" name="Shape 1844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grpSp>
        <p:nvGrpSpPr>
          <p:cNvPr id="1847" name="Group 1847"/>
          <p:cNvGrpSpPr/>
          <p:nvPr/>
        </p:nvGrpSpPr>
        <p:grpSpPr>
          <a:xfrm>
            <a:off x="1241794" y="7683901"/>
            <a:ext cx="397712" cy="423113"/>
            <a:chOff x="0" y="0"/>
            <a:chExt cx="397711" cy="423111"/>
          </a:xfrm>
        </p:grpSpPr>
        <p:sp>
          <p:nvSpPr>
            <p:cNvPr id="1845" name="Shape 1845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846" name="Shape 1846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850" name="Group 1850"/>
          <p:cNvGrpSpPr/>
          <p:nvPr/>
        </p:nvGrpSpPr>
        <p:grpSpPr>
          <a:xfrm>
            <a:off x="5341952" y="8158308"/>
            <a:ext cx="397712" cy="423112"/>
            <a:chOff x="0" y="0"/>
            <a:chExt cx="397711" cy="423111"/>
          </a:xfrm>
        </p:grpSpPr>
        <p:sp>
          <p:nvSpPr>
            <p:cNvPr id="1848" name="Shape 1848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851" name="Shape 1851"/>
          <p:cNvSpPr/>
          <p:nvPr/>
        </p:nvSpPr>
        <p:spPr>
          <a:xfrm>
            <a:off x="8205640" y="4314275"/>
            <a:ext cx="4614692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#1. 네이버 블로그 리뷰 검색</a:t>
            </a:r>
          </a:p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 제일 하단의 ‘블로그 검색하기’ 버튼을 누르면 네이버 블로거들이 작성한 신뢰높은 블로그리뷰를 볼 수 있음.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roup 1855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853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4" name="Shape 1854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856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857" name="Shape 1857"/>
          <p:cNvSpPr/>
          <p:nvPr/>
        </p:nvSpPr>
        <p:spPr>
          <a:xfrm>
            <a:off x="2050197" y="1368364"/>
            <a:ext cx="4783199" cy="83312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58" name="Shape 1858"/>
          <p:cNvSpPr/>
          <p:nvPr/>
        </p:nvSpPr>
        <p:spPr>
          <a:xfrm>
            <a:off x="2090649" y="737176"/>
            <a:ext cx="5959574" cy="599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3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Mobile - 5. 블로그리뷰</a:t>
            </a:r>
          </a:p>
        </p:txBody>
      </p:sp>
      <p:sp>
        <p:nvSpPr>
          <p:cNvPr id="1859" name="Shape 1859"/>
          <p:cNvSpPr/>
          <p:nvPr/>
        </p:nvSpPr>
        <p:spPr>
          <a:xfrm>
            <a:off x="1695118" y="9183654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860" name="Shape 1860"/>
          <p:cNvSpPr/>
          <p:nvPr/>
        </p:nvSpPr>
        <p:spPr>
          <a:xfrm>
            <a:off x="6011446" y="9206262"/>
            <a:ext cx="7122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  <p:pic>
        <p:nvPicPr>
          <p:cNvPr id="1861" name="fImage1999305374547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9973" y="1582469"/>
            <a:ext cx="3683001" cy="749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2" name="블로그검색하기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306" y="1580440"/>
            <a:ext cx="3683001" cy="7493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65" name="Group 1865"/>
          <p:cNvGrpSpPr/>
          <p:nvPr/>
        </p:nvGrpSpPr>
        <p:grpSpPr>
          <a:xfrm>
            <a:off x="597249" y="1572535"/>
            <a:ext cx="397713" cy="423113"/>
            <a:chOff x="0" y="0"/>
            <a:chExt cx="397711" cy="423111"/>
          </a:xfrm>
        </p:grpSpPr>
        <p:sp>
          <p:nvSpPr>
            <p:cNvPr id="1863" name="Shape 1863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868" name="Group 1868"/>
          <p:cNvGrpSpPr/>
          <p:nvPr/>
        </p:nvGrpSpPr>
        <p:grpSpPr>
          <a:xfrm>
            <a:off x="4514333" y="1572535"/>
            <a:ext cx="397713" cy="423113"/>
            <a:chOff x="0" y="0"/>
            <a:chExt cx="397711" cy="423111"/>
          </a:xfrm>
        </p:grpSpPr>
        <p:sp>
          <p:nvSpPr>
            <p:cNvPr id="1866" name="Shape 1866"/>
            <p:cNvSpPr/>
            <p:nvPr/>
          </p:nvSpPr>
          <p:spPr>
            <a:xfrm>
              <a:off x="0" y="19060"/>
              <a:ext cx="397712" cy="397713"/>
            </a:xfrm>
            <a:prstGeom prst="ellipse">
              <a:avLst/>
            </a:prstGeom>
            <a:solidFill>
              <a:srgbClr val="FF0000"/>
            </a:solidFill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700">
                  <a:solidFill>
                    <a:srgbClr val="FFFFFF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67061" y="0"/>
              <a:ext cx="238190" cy="423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b="1" sz="2100">
                  <a:solidFill>
                    <a:srgbClr val="FFFFFF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869" name="Shape 1869"/>
          <p:cNvSpPr/>
          <p:nvPr/>
        </p:nvSpPr>
        <p:spPr>
          <a:xfrm>
            <a:off x="8205640" y="2643175"/>
            <a:ext cx="4614692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WebView 를 이용한</a:t>
            </a:r>
          </a:p>
          <a:p>
            <a:pPr lvl="3"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블로그리뷰보기 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해당음식점의 상호명을 URL로 </a:t>
            </a:r>
          </a:p>
          <a:p>
            <a:pPr lvl="1" algn="l"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WebView에서 로딩.</a:t>
            </a:r>
          </a:p>
        </p:txBody>
      </p:sp>
      <p:sp>
        <p:nvSpPr>
          <p:cNvPr id="1870" name="Shape 1870"/>
          <p:cNvSpPr/>
          <p:nvPr/>
        </p:nvSpPr>
        <p:spPr>
          <a:xfrm>
            <a:off x="8205640" y="6063345"/>
            <a:ext cx="4614692" cy="29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#2. 사파리 서비스 이용한 </a:t>
            </a:r>
          </a:p>
          <a:p>
            <a:pPr lvl="3" algn="l">
              <a:defRPr b="1" sz="26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블로그리뷰보기</a:t>
            </a:r>
          </a:p>
          <a:p>
            <a:pPr algn="l">
              <a:defRPr b="1" sz="2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Safari 서비스를 임포트하여 SFSafariViewController 로 구현. </a:t>
            </a:r>
          </a:p>
          <a:p>
            <a:pPr marL="222250" indent="-222250" algn="l">
              <a:buSzPct val="75000"/>
              <a:buChar char="•"/>
              <a:defRPr sz="2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키워드를 넘겨줄 때 한글이나 공백이 포함되어 있으면 오류가 나기 때문에 addingPercentEncoding 로 인코딩해주는 작업이 꼭 필요함.</a:t>
            </a:r>
          </a:p>
        </p:txBody>
      </p:sp>
      <p:sp>
        <p:nvSpPr>
          <p:cNvPr id="1871" name="Shape 1871"/>
          <p:cNvSpPr/>
          <p:nvPr/>
        </p:nvSpPr>
        <p:spPr>
          <a:xfrm>
            <a:off x="8205640" y="1951276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BD432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</a:t>
            </a:r>
          </a:p>
        </p:txBody>
      </p:sp>
      <p:sp>
        <p:nvSpPr>
          <p:cNvPr id="1872" name="Shape 1872"/>
          <p:cNvSpPr/>
          <p:nvPr/>
        </p:nvSpPr>
        <p:spPr>
          <a:xfrm>
            <a:off x="8205640" y="5297475"/>
            <a:ext cx="4614692" cy="1"/>
          </a:xfrm>
          <a:prstGeom prst="line">
            <a:avLst/>
          </a:prstGeom>
          <a:ln w="25400">
            <a:solidFill>
              <a:srgbClr val="FBD4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73" name="Shape 1873"/>
          <p:cNvSpPr/>
          <p:nvPr/>
        </p:nvSpPr>
        <p:spPr>
          <a:xfrm>
            <a:off x="8205640" y="5508499"/>
            <a:ext cx="12413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2200">
                <a:solidFill>
                  <a:srgbClr val="FBD432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IOS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7" name="Group 1877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875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6" name="Shape 1876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878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420" y="4441571"/>
            <a:ext cx="866660" cy="866660"/>
          </a:xfrm>
          <a:prstGeom prst="rect">
            <a:avLst/>
          </a:prstGeom>
          <a:ln w="12700">
            <a:miter lim="400000"/>
          </a:ln>
        </p:spPr>
      </p:pic>
      <p:sp>
        <p:nvSpPr>
          <p:cNvPr id="1879" name="Shape 1879"/>
          <p:cNvSpPr/>
          <p:nvPr/>
        </p:nvSpPr>
        <p:spPr>
          <a:xfrm>
            <a:off x="4366824" y="5229095"/>
            <a:ext cx="4925317" cy="82933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80" name="Shape 1880"/>
          <p:cNvSpPr/>
          <p:nvPr/>
        </p:nvSpPr>
        <p:spPr>
          <a:xfrm>
            <a:off x="4445375" y="4477257"/>
            <a:ext cx="5658923" cy="7264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4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Android / IOS 시연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roup 188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88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3" name="Shape 188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88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886" name="Shape 1886"/>
          <p:cNvSpPr/>
          <p:nvPr/>
        </p:nvSpPr>
        <p:spPr>
          <a:xfrm>
            <a:off x="2050197" y="1368364"/>
            <a:ext cx="3255261" cy="89250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87" name="Shape 1887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차후 개발 내용</a:t>
            </a:r>
          </a:p>
        </p:txBody>
      </p:sp>
      <p:sp>
        <p:nvSpPr>
          <p:cNvPr id="1888" name="Shape 1888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889" name="Shape 1889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890" name="Shape 1890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895" name="Group 1895"/>
          <p:cNvGrpSpPr/>
          <p:nvPr/>
        </p:nvGrpSpPr>
        <p:grpSpPr>
          <a:xfrm>
            <a:off x="1570885" y="2074921"/>
            <a:ext cx="9863030" cy="6399327"/>
            <a:chOff x="0" y="0"/>
            <a:chExt cx="9863029" cy="6399325"/>
          </a:xfrm>
        </p:grpSpPr>
        <p:sp>
          <p:nvSpPr>
            <p:cNvPr id="1891" name="Shape 1891"/>
            <p:cNvSpPr/>
            <p:nvPr/>
          </p:nvSpPr>
          <p:spPr>
            <a:xfrm>
              <a:off x="9549" y="248697"/>
              <a:ext cx="9853481" cy="590193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0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-윤고딕330"/>
                  <a:ea typeface="-윤고딕330"/>
                  <a:cs typeface="-윤고딕330"/>
                  <a:sym typeface="-윤고딕330"/>
                </a:defRPr>
              </a:p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9549" y="-1"/>
              <a:ext cx="9853481" cy="639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김다정 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	</a:t>
              </a:r>
              <a:r>
                <a:rPr>
                  <a:latin typeface="Heiti TC Light"/>
                  <a:ea typeface="Heiti TC Light"/>
                  <a:cs typeface="Heiti TC Light"/>
                  <a:sym typeface="Heiti TC Light"/>
                </a:rPr>
                <a:t>1. Ajax</a:t>
              </a:r>
              <a:r>
                <a:rPr>
                  <a:latin typeface="Heiti TC Light"/>
                  <a:ea typeface="Heiti TC Light"/>
                  <a:cs typeface="Heiti TC Light"/>
                  <a:sym typeface="Heiti TC Light"/>
                </a:rPr>
                <a:t>를 이용하여 일정시간에 실시간 검색어 순위가 바뀌도록 개발 할 예정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2. viewpager</a:t>
              </a:r>
              <a:r>
                <a:t>를 통해 음직종류를 구분할 수 있도록 변경</a:t>
              </a:r>
              <a:r>
                <a:t>.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3. </a:t>
              </a:r>
              <a:r>
                <a:t>사용자의 최근 방문기록 보여주기</a:t>
              </a:r>
              <a:r>
                <a:t>.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4. </a:t>
              </a:r>
              <a:r>
                <a:t>검색필터 만들기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김보희 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	</a:t>
              </a:r>
              <a:r>
                <a:rPr>
                  <a:latin typeface="Heiti TC Light"/>
                  <a:ea typeface="Heiti TC Light"/>
                  <a:cs typeface="Heiti TC Light"/>
                  <a:sym typeface="Heiti TC Light"/>
                </a:rPr>
                <a:t>1. </a:t>
              </a:r>
              <a:r>
                <a:rPr>
                  <a:latin typeface="Heiti TC Light"/>
                  <a:ea typeface="Heiti TC Light"/>
                  <a:cs typeface="Heiti TC Light"/>
                  <a:sym typeface="Heiti TC Light"/>
                </a:rPr>
                <a:t>멤버별로 좋아요</a:t>
              </a:r>
              <a:r>
                <a:rPr>
                  <a:latin typeface="Heiti TC Light"/>
                  <a:ea typeface="Heiti TC Light"/>
                  <a:cs typeface="Heiti TC Light"/>
                  <a:sym typeface="Heiti TC Light"/>
                </a:rPr>
                <a:t>, </a:t>
              </a:r>
              <a:r>
                <a:rPr>
                  <a:latin typeface="Heiti TC Light"/>
                  <a:ea typeface="Heiti TC Light"/>
                  <a:cs typeface="Heiti TC Light"/>
                  <a:sym typeface="Heiti TC Light"/>
                </a:rPr>
                <a:t>싫어요 기록을 받아 누른 상태에서 다시 누르면 취소 될 수 있도록 개발 예정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2. </a:t>
              </a:r>
              <a:r>
                <a:rPr>
                  <a:ln>
                    <a:noFill/>
                  </a:ln>
                  <a:latin typeface="Heiti TC Medium"/>
                  <a:ea typeface="Heiti TC Medium"/>
                  <a:cs typeface="Heiti TC Medium"/>
                  <a:sym typeface="Heiti TC Medium"/>
                </a:rPr>
                <a:t>리뷰 수정, 삭제</a:t>
              </a:r>
              <a:endParaRPr>
                <a:latin typeface="Heiti TC Medium"/>
                <a:ea typeface="Heiti TC Medium"/>
                <a:cs typeface="Heiti TC Medium"/>
                <a:sym typeface="Heiti TC Medium"/>
              </a:endParaRPr>
            </a:p>
            <a:p>
              <a:pPr marL="285750" indent="-285750" algn="l" defTabSz="914400">
                <a:buSzPct val="100000"/>
                <a:buFont typeface="Arial"/>
                <a:buChar char="•"/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김정우 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	</a:t>
              </a:r>
              <a:r>
                <a:rPr>
                  <a:latin typeface="Heiti TC Light"/>
                  <a:ea typeface="Heiti TC Light"/>
                  <a:cs typeface="Heiti TC Light"/>
                  <a:sym typeface="Heiti TC Light"/>
                </a:rPr>
                <a:t>1. UI</a:t>
              </a:r>
              <a:r>
                <a:rPr>
                  <a:latin typeface="Heiti TC Light"/>
                  <a:ea typeface="Heiti TC Light"/>
                  <a:cs typeface="Heiti TC Light"/>
                  <a:sym typeface="Heiti TC Light"/>
                </a:rPr>
                <a:t>를 반응형 웹사이트로 구현할 예정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2. UI</a:t>
              </a:r>
              <a:r>
                <a:t>디자인 개선</a:t>
              </a:r>
              <a:r>
                <a:t>(</a:t>
              </a:r>
              <a:r>
                <a:t>반자동 이미지 슬라이딩</a:t>
              </a:r>
              <a:r>
                <a:t>, </a:t>
              </a:r>
              <a:r>
                <a:t>색상 조합</a:t>
              </a:r>
              <a:r>
                <a:t>, </a:t>
              </a:r>
              <a:r>
                <a:t>아이콘 내용 및 </a:t>
              </a:r>
              <a:r>
                <a:t>Header, footer </a:t>
              </a:r>
              <a:r>
                <a:t>내용 수정 등</a:t>
              </a:r>
              <a:r>
                <a:t>)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3. UI</a:t>
              </a:r>
              <a:r>
                <a:t>무한 스크롤링</a:t>
              </a:r>
            </a:p>
            <a:p>
              <a:pPr marL="285750" indent="-285750" algn="l" defTabSz="914400">
                <a:buSzPct val="100000"/>
                <a:buFont typeface="Arial"/>
                <a:buChar char="•"/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송기민 </a:t>
              </a:r>
              <a:r>
                <a:t> 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1. Restful </a:t>
              </a:r>
              <a:r>
                <a:t>을 통한 앱</a:t>
              </a:r>
              <a:r>
                <a:t>&amp;</a:t>
              </a:r>
              <a:r>
                <a:t>웹 연동을 통해 앱에서도 관리자와 채팅이 가능하도록 할 예정</a:t>
              </a:r>
              <a:r>
                <a:t> 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2. </a:t>
              </a:r>
              <a:r>
                <a:t>테스트중 버그 생기면 꾸준히 개선 예정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3. UI </a:t>
              </a:r>
              <a:r>
                <a:t>개선 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4. </a:t>
              </a:r>
              <a:r>
                <a:t>아이디</a:t>
              </a:r>
              <a:r>
                <a:t>,</a:t>
              </a:r>
              <a:r>
                <a:t>비밀번호 찾기 기능 구현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이욱준 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1. </a:t>
              </a:r>
              <a:r>
                <a:t>회원정보 변경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2. </a:t>
              </a:r>
              <a:r>
                <a:t>회원정보 주소 불러오기</a:t>
              </a:r>
              <a:r>
                <a:t> 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3. </a:t>
              </a:r>
              <a:r>
                <a:t>회원 이미지 파일 업로드 </a:t>
              </a:r>
              <a:r>
                <a:t>+</a:t>
              </a:r>
              <a:r>
                <a:t> 유효성검사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4. </a:t>
              </a:r>
              <a:r>
                <a:t>나의 작성 후기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5. </a:t>
              </a:r>
              <a:r>
                <a:t>나의 문의 내용 보기 </a:t>
              </a:r>
            </a:p>
            <a:p>
              <a:pPr marL="285750" indent="-285750" algn="l" defTabSz="914400">
                <a:buSzPct val="100000"/>
                <a:buFont typeface="Arial"/>
                <a:buChar char="•"/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Medium"/>
                  <a:ea typeface="Heiti TC Medium"/>
                  <a:cs typeface="Heiti TC Medium"/>
                  <a:sym typeface="Heiti TC Medium"/>
                </a:defRPr>
              </a:pPr>
              <a:r>
                <a:t>하치수 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1. </a:t>
              </a:r>
              <a:r>
                <a:t>웹에디터 기능 구현 개선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2. </a:t>
              </a:r>
              <a:r>
                <a:t>리뷰 글 내에 대상 음식점의 상세정보 링크를 제공</a:t>
              </a:r>
              <a:r>
                <a:t>(ex </a:t>
              </a:r>
              <a:r>
                <a:t>이미지 링크</a:t>
              </a:r>
              <a:r>
                <a:t>)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3. </a:t>
              </a:r>
              <a:r>
                <a:t>리뷰목록 페이징 방식 개선</a:t>
              </a:r>
              <a:r>
                <a:t> :</a:t>
              </a:r>
              <a:r>
                <a:t> 무한 스크롤 기능 구현</a:t>
              </a:r>
            </a:p>
            <a:p>
              <a:pPr algn="l" defTabSz="914400">
                <a:defRPr sz="1100">
                  <a:ln w="10477">
                    <a:solidFill>
                      <a:srgbClr val="262626">
                        <a:alpha val="20000"/>
                      </a:srgbClr>
                    </a:solidFill>
                  </a:ln>
                  <a:latin typeface="Heiti TC Light"/>
                  <a:ea typeface="Heiti TC Light"/>
                  <a:cs typeface="Heiti TC Light"/>
                  <a:sym typeface="Heiti TC Light"/>
                </a:defRPr>
              </a:pPr>
              <a:r>
                <a:t>	4. Q&amp;A </a:t>
              </a:r>
              <a:r>
                <a:t>게시판 추가 구현 </a:t>
              </a: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9548" y="13810"/>
              <a:ext cx="9853481" cy="234887"/>
            </a:xfrm>
            <a:prstGeom prst="rect">
              <a:avLst/>
            </a:prstGeom>
            <a:solidFill>
              <a:srgbClr val="403D3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>
                  <a:ln w="9525">
                    <a:solidFill>
                      <a:srgbClr val="FFFFFF">
                        <a:alpha val="20000"/>
                      </a:srgbClr>
                    </a:solidFill>
                  </a:ln>
                  <a:solidFill>
                    <a:srgbClr val="FFFFFF"/>
                  </a:solidFill>
                  <a:latin typeface="HY헤드라인M"/>
                  <a:ea typeface="HY헤드라인M"/>
                  <a:cs typeface="HY헤드라인M"/>
                  <a:sym typeface="HY헤드라인M"/>
                </a:defRPr>
              </a:p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0" y="6150628"/>
              <a:ext cx="9853480" cy="234887"/>
            </a:xfrm>
            <a:prstGeom prst="rect">
              <a:avLst/>
            </a:prstGeom>
            <a:solidFill>
              <a:srgbClr val="403D3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>
                  <a:ln w="9525">
                    <a:solidFill>
                      <a:srgbClr val="FFFFFF">
                        <a:alpha val="20000"/>
                      </a:srgbClr>
                    </a:solidFill>
                  </a:ln>
                  <a:solidFill>
                    <a:srgbClr val="FFFFFF"/>
                  </a:solidFill>
                  <a:latin typeface="HY헤드라인M"/>
                  <a:ea typeface="HY헤드라인M"/>
                  <a:cs typeface="HY헤드라인M"/>
                  <a:sym typeface="HY헤드라인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9" name="Group 1899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897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8" name="Shape 1898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900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1901" name="Shape 1901"/>
          <p:cNvSpPr/>
          <p:nvPr/>
        </p:nvSpPr>
        <p:spPr>
          <a:xfrm>
            <a:off x="2050197" y="1368364"/>
            <a:ext cx="1198665" cy="88561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02" name="Shape 1902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후기</a:t>
            </a:r>
          </a:p>
        </p:txBody>
      </p:sp>
      <p:sp>
        <p:nvSpPr>
          <p:cNvPr id="1903" name="Shape 1903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904" name="Shape 1904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916" name="Group 1916"/>
          <p:cNvGrpSpPr/>
          <p:nvPr/>
        </p:nvGrpSpPr>
        <p:grpSpPr>
          <a:xfrm>
            <a:off x="1444194" y="1698219"/>
            <a:ext cx="10644331" cy="6876441"/>
            <a:chOff x="0" y="0"/>
            <a:chExt cx="10644330" cy="6876440"/>
          </a:xfrm>
        </p:grpSpPr>
        <p:sp>
          <p:nvSpPr>
            <p:cNvPr id="1905" name="Shape 1905"/>
            <p:cNvSpPr/>
            <p:nvPr/>
          </p:nvSpPr>
          <p:spPr>
            <a:xfrm>
              <a:off x="10306" y="253493"/>
              <a:ext cx="10634025" cy="636945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-윤고딕330"/>
                  <a:ea typeface="-윤고딕330"/>
                  <a:cs typeface="-윤고딕330"/>
                  <a:sym typeface="-윤고딕330"/>
                </a:defRPr>
              </a:p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10306" y="1058134"/>
              <a:ext cx="10634025" cy="47601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 algn="l" defTabSz="914400">
                <a:buSzPct val="100000"/>
                <a:buFont typeface="Arial"/>
                <a:buChar char="•"/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김다정      </a:t>
              </a:r>
              <a:r>
                <a:rPr b="0"/>
                <a:t>수업시간에 배운 내용들을 최대한 활용하고, 배워보지 못한 기능들은 도전해보면서 스스로에 대한 자존감도 높이고,  </a:t>
              </a:r>
              <a:endParaRPr b="0"/>
            </a:p>
            <a:p>
              <a:pPr lvl="5"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때로는 실망하기도 했던, 두가지 마음이 공존했던 프로젝트 진행이었습니다.</a:t>
              </a:r>
              <a:endParaRPr b="1"/>
            </a:p>
            <a:p>
              <a:pPr algn="l" defTabSz="914400"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	</a:t>
              </a: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김보희 </a:t>
              </a:r>
            </a:p>
            <a:p>
              <a:pPr algn="l" defTabSz="914400"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	</a:t>
              </a: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김정우 </a:t>
              </a: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algn="l" defTabSz="914400"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algn="l" defTabSz="914400"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송기민 </a:t>
              </a:r>
              <a:r>
                <a:t> </a:t>
              </a: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endParaRPr>
                <a:solidFill>
                  <a:srgbClr val="FFFFFF"/>
                </a:solidFill>
              </a:endParaRP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이욱준 </a:t>
              </a: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	</a:t>
              </a: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algn="l" defTabSz="914400">
                <a:defRPr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</a:p>
            <a:p>
              <a:pPr marL="285750" indent="-285750" algn="l" defTabSz="914400">
                <a:buSzPct val="100000"/>
                <a:buFont typeface="Arial"/>
                <a:buChar char="•"/>
                <a:defRPr b="1" sz="1400">
                  <a:ln w="9525">
                    <a:solidFill>
                      <a:srgbClr val="262626">
                        <a:alpha val="20000"/>
                      </a:srgbClr>
                    </a:solidFill>
                  </a:ln>
                  <a:latin typeface="나눔고딕"/>
                  <a:ea typeface="나눔고딕"/>
                  <a:cs typeface="나눔고딕"/>
                  <a:sym typeface="나눔고딕"/>
                </a:defRPr>
              </a:pPr>
              <a:r>
                <a:t>하치수 </a:t>
              </a: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10304" y="0"/>
              <a:ext cx="10634026" cy="253493"/>
            </a:xfrm>
            <a:prstGeom prst="rect">
              <a:avLst/>
            </a:prstGeom>
            <a:solidFill>
              <a:srgbClr val="403D3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>
                  <a:ln w="9525">
                    <a:solidFill>
                      <a:srgbClr val="FFFFFF">
                        <a:alpha val="20000"/>
                      </a:srgbClr>
                    </a:solidFill>
                  </a:ln>
                  <a:solidFill>
                    <a:srgbClr val="FFFFFF"/>
                  </a:solidFill>
                  <a:latin typeface="HY헤드라인M"/>
                  <a:ea typeface="HY헤드라인M"/>
                  <a:cs typeface="HY헤드라인M"/>
                  <a:sym typeface="HY헤드라인M"/>
                </a:defRPr>
              </a:p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0" y="6622947"/>
              <a:ext cx="10634025" cy="253494"/>
            </a:xfrm>
            <a:prstGeom prst="rect">
              <a:avLst/>
            </a:prstGeom>
            <a:solidFill>
              <a:srgbClr val="403D3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>
                  <a:ln w="9525">
                    <a:solidFill>
                      <a:srgbClr val="FFFFFF">
                        <a:alpha val="20000"/>
                      </a:srgbClr>
                    </a:solidFill>
                  </a:ln>
                  <a:solidFill>
                    <a:srgbClr val="FFFFFF"/>
                  </a:solidFill>
                  <a:latin typeface="HY헤드라인M"/>
                  <a:ea typeface="HY헤드라인M"/>
                  <a:cs typeface="HY헤드라인M"/>
                  <a:sym typeface="HY헤드라인M"/>
                </a:defRPr>
              </a:p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1115428" y="1800064"/>
              <a:ext cx="8550782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1202068" y="2622998"/>
              <a:ext cx="855078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1252868" y="3237723"/>
              <a:ext cx="855078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1252868" y="3958306"/>
              <a:ext cx="855078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1240168" y="4776982"/>
              <a:ext cx="855078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1252868" y="5725414"/>
              <a:ext cx="8550783" cy="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1156479" y="2877608"/>
              <a:ext cx="8905267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pPr/>
              <a:r>
                <a:t>실생활의 불편함에서 나오는 고민들을 학습한 기술들을 기반으로 협업하여 문제를 해결하는 보람있는 경험이었습니다.</a:t>
              </a:r>
            </a:p>
          </p:txBody>
        </p:sp>
      </p:grpSp>
      <p:sp>
        <p:nvSpPr>
          <p:cNvPr id="1917" name="Shape 1917"/>
          <p:cNvSpPr/>
          <p:nvPr/>
        </p:nvSpPr>
        <p:spPr>
          <a:xfrm>
            <a:off x="2654831" y="5284963"/>
            <a:ext cx="892358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4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구현 안 된 기능들이 있어 아쉬웠고 시간 날 때마다 구현할 예정이며, 팀 프로젝트를 통해  협업의 중요성을 느꼈습니다.</a:t>
            </a:r>
          </a:p>
        </p:txBody>
      </p:sp>
      <p:sp>
        <p:nvSpPr>
          <p:cNvPr id="1918" name="Shape 1918"/>
          <p:cNvSpPr/>
          <p:nvPr/>
        </p:nvSpPr>
        <p:spPr>
          <a:xfrm>
            <a:off x="2628064" y="6028846"/>
            <a:ext cx="86051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다른 웹 사이트들을 이용만 해왔었는데 직접 만들어보니 정말 쉬운 일은 아니였고, 많이 부족하기 때문에 많은 노력이 필요할듯합니다.</a:t>
            </a:r>
          </a:p>
        </p:txBody>
      </p:sp>
      <p:sp>
        <p:nvSpPr>
          <p:cNvPr id="1919" name="Shape 1919"/>
          <p:cNvSpPr/>
          <p:nvPr/>
        </p:nvSpPr>
        <p:spPr>
          <a:xfrm>
            <a:off x="2640764" y="6937829"/>
            <a:ext cx="86051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개인적으론 교육내용을 되짚어 볼 수 있는 유익한 시간이었습니다. 하지만 팀작업에 기여한 바가 적어서 아쉬움도 남습니다.</a:t>
            </a:r>
          </a:p>
        </p:txBody>
      </p:sp>
      <p:sp>
        <p:nvSpPr>
          <p:cNvPr id="1920" name="Shape 1920"/>
          <p:cNvSpPr/>
          <p:nvPr/>
        </p:nvSpPr>
        <p:spPr>
          <a:xfrm>
            <a:off x="2539164" y="3815168"/>
            <a:ext cx="860517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다른과정에서는 쉽게 접해 볼 수 없는 IOS를 다뤄볼 수 있어서 좋았습니다.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4" name="Group 1924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1922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3" name="Shape 1923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925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9629" y="3085109"/>
            <a:ext cx="1145541" cy="1145541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Shape 1926"/>
          <p:cNvSpPr/>
          <p:nvPr/>
        </p:nvSpPr>
        <p:spPr>
          <a:xfrm>
            <a:off x="4544624" y="5546595"/>
            <a:ext cx="4029917" cy="9664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27" name="Shape 1927"/>
          <p:cNvSpPr/>
          <p:nvPr/>
        </p:nvSpPr>
        <p:spPr>
          <a:xfrm>
            <a:off x="4831324" y="4304029"/>
            <a:ext cx="3342152" cy="11455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72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 Q &amp;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1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249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Shape 250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52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2050197" y="1368364"/>
            <a:ext cx="3789992" cy="772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작업 분할 구조도</a:t>
            </a:r>
          </a:p>
        </p:txBody>
      </p:sp>
      <p:sp>
        <p:nvSpPr>
          <p:cNvPr id="255" name="Shape 255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56" name="Shape 256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3302343" y="5670806"/>
            <a:ext cx="1" cy="29269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4680389" y="5658390"/>
            <a:ext cx="1" cy="39470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3439811" y="3829349"/>
            <a:ext cx="1" cy="29897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0" name="Shape 260"/>
          <p:cNvSpPr/>
          <p:nvPr/>
        </p:nvSpPr>
        <p:spPr>
          <a:xfrm flipV="1">
            <a:off x="5360112" y="5887305"/>
            <a:ext cx="1" cy="113563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12416132" y="6776978"/>
            <a:ext cx="31980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11221944" y="3197145"/>
            <a:ext cx="1" cy="917773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6815050" y="4604590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6133855" y="4744120"/>
            <a:ext cx="142628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5" name="Shape 265"/>
          <p:cNvSpPr/>
          <p:nvPr/>
        </p:nvSpPr>
        <p:spPr>
          <a:xfrm>
            <a:off x="6815051" y="4741914"/>
            <a:ext cx="1" cy="2392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7555210" y="4748222"/>
            <a:ext cx="1" cy="276483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5107263" y="4612326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4803246" y="4744120"/>
            <a:ext cx="606559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4803246" y="4741914"/>
            <a:ext cx="1" cy="2392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5409804" y="4741914"/>
            <a:ext cx="1" cy="276483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1" name="Shape 271"/>
          <p:cNvSpPr/>
          <p:nvPr/>
        </p:nvSpPr>
        <p:spPr>
          <a:xfrm flipH="1">
            <a:off x="4650154" y="5570196"/>
            <a:ext cx="2174484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2" name="Shape 272"/>
          <p:cNvSpPr/>
          <p:nvPr/>
        </p:nvSpPr>
        <p:spPr>
          <a:xfrm flipH="1" flipV="1">
            <a:off x="6069486" y="5368235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3" name="Shape 273"/>
          <p:cNvSpPr/>
          <p:nvPr/>
        </p:nvSpPr>
        <p:spPr>
          <a:xfrm flipV="1">
            <a:off x="6825942" y="5299489"/>
            <a:ext cx="1" cy="2644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4" name="Shape 274"/>
          <p:cNvSpPr/>
          <p:nvPr/>
        </p:nvSpPr>
        <p:spPr>
          <a:xfrm flipV="1">
            <a:off x="6292249" y="5577401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5" name="Shape 275"/>
          <p:cNvSpPr/>
          <p:nvPr/>
        </p:nvSpPr>
        <p:spPr>
          <a:xfrm flipV="1">
            <a:off x="5361416" y="5182696"/>
            <a:ext cx="1" cy="39470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6" name="Shape 276"/>
          <p:cNvSpPr/>
          <p:nvPr/>
        </p:nvSpPr>
        <p:spPr>
          <a:xfrm flipV="1">
            <a:off x="4654436" y="5375712"/>
            <a:ext cx="56" cy="183380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6151590" y="4741914"/>
            <a:ext cx="1" cy="30957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3440697" y="3210768"/>
            <a:ext cx="7769753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79" name="Shape 279"/>
          <p:cNvSpPr/>
          <p:nvPr/>
        </p:nvSpPr>
        <p:spPr>
          <a:xfrm>
            <a:off x="2584175" y="4116319"/>
            <a:ext cx="7306022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6290945" y="2437355"/>
            <a:ext cx="1550307" cy="394402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200">
                <a:ln w="9525">
                  <a:solidFill>
                    <a:srgbClr val="541F76">
                      <a:alpha val="70000"/>
                    </a:srgbClr>
                  </a:solidFill>
                </a:ln>
                <a:latin typeface="HY헤드라인M"/>
                <a:ea typeface="HY헤드라인M"/>
                <a:cs typeface="HY헤드라인M"/>
                <a:sym typeface="HY헤드라인M"/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6290945" y="2489792"/>
            <a:ext cx="1550307" cy="289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200">
                <a:ln w="9525">
                  <a:solidFill>
                    <a:srgbClr val="541F76">
                      <a:alpha val="7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더조은 미슐랭</a:t>
            </a:r>
          </a:p>
        </p:txBody>
      </p:sp>
      <p:sp>
        <p:nvSpPr>
          <p:cNvPr id="282" name="Shape 282"/>
          <p:cNvSpPr/>
          <p:nvPr/>
        </p:nvSpPr>
        <p:spPr>
          <a:xfrm>
            <a:off x="7064025" y="2826468"/>
            <a:ext cx="1" cy="38773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10802250" y="3549627"/>
            <a:ext cx="807324" cy="3764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10802250" y="3612636"/>
            <a:ext cx="807324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관리자</a:t>
            </a:r>
          </a:p>
        </p:txBody>
      </p:sp>
      <p:sp>
        <p:nvSpPr>
          <p:cNvPr id="285" name="Shape 285"/>
          <p:cNvSpPr/>
          <p:nvPr/>
        </p:nvSpPr>
        <p:spPr>
          <a:xfrm>
            <a:off x="3036149" y="3537394"/>
            <a:ext cx="807324" cy="342200"/>
          </a:xfrm>
          <a:prstGeom prst="rect">
            <a:avLst/>
          </a:prstGeom>
          <a:solidFill>
            <a:srgbClr val="FAD345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3036149" y="3583293"/>
            <a:ext cx="807324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이용자</a:t>
            </a:r>
          </a:p>
        </p:txBody>
      </p:sp>
      <p:sp>
        <p:nvSpPr>
          <p:cNvPr id="287" name="Shape 287"/>
          <p:cNvSpPr/>
          <p:nvPr/>
        </p:nvSpPr>
        <p:spPr>
          <a:xfrm>
            <a:off x="3439811" y="3204910"/>
            <a:ext cx="1" cy="352484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2175005" y="4268917"/>
            <a:ext cx="851966" cy="361122"/>
          </a:xfrm>
          <a:prstGeom prst="rect">
            <a:avLst/>
          </a:prstGeom>
          <a:solidFill>
            <a:srgbClr val="FAD345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2175005" y="4324277"/>
            <a:ext cx="851966" cy="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회원정보</a:t>
            </a:r>
          </a:p>
        </p:txBody>
      </p:sp>
      <p:sp>
        <p:nvSpPr>
          <p:cNvPr id="290" name="Shape 290"/>
          <p:cNvSpPr/>
          <p:nvPr/>
        </p:nvSpPr>
        <p:spPr>
          <a:xfrm>
            <a:off x="1677457" y="4942173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1677457" y="4945365"/>
            <a:ext cx="526391" cy="51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Login</a:t>
            </a:r>
          </a:p>
          <a:p>
            <a: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Logout</a:t>
            </a:r>
          </a:p>
        </p:txBody>
      </p:sp>
      <p:sp>
        <p:nvSpPr>
          <p:cNvPr id="292" name="Shape 292"/>
          <p:cNvSpPr/>
          <p:nvPr/>
        </p:nvSpPr>
        <p:spPr>
          <a:xfrm>
            <a:off x="998408" y="4945515"/>
            <a:ext cx="526391" cy="517619"/>
          </a:xfrm>
          <a:prstGeom prst="rect">
            <a:avLst/>
          </a:prstGeom>
          <a:solidFill>
            <a:srgbClr val="FBD432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998408" y="5079123"/>
            <a:ext cx="526391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가입</a:t>
            </a:r>
          </a:p>
        </p:txBody>
      </p:sp>
      <p:sp>
        <p:nvSpPr>
          <p:cNvPr id="294" name="Shape 294"/>
          <p:cNvSpPr/>
          <p:nvPr/>
        </p:nvSpPr>
        <p:spPr>
          <a:xfrm>
            <a:off x="2369524" y="4942173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2369524" y="4992966"/>
            <a:ext cx="526391" cy="416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 </a:t>
            </a:r>
          </a:p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수정</a:t>
            </a:r>
          </a:p>
        </p:txBody>
      </p:sp>
      <p:sp>
        <p:nvSpPr>
          <p:cNvPr id="296" name="Shape 296"/>
          <p:cNvSpPr/>
          <p:nvPr/>
        </p:nvSpPr>
        <p:spPr>
          <a:xfrm>
            <a:off x="3087656" y="5804985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3087656" y="5799686"/>
            <a:ext cx="526391" cy="54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최근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본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</a:t>
            </a:r>
          </a:p>
        </p:txBody>
      </p:sp>
      <p:sp>
        <p:nvSpPr>
          <p:cNvPr id="298" name="Shape 298"/>
          <p:cNvSpPr/>
          <p:nvPr/>
        </p:nvSpPr>
        <p:spPr>
          <a:xfrm>
            <a:off x="6319206" y="4250034"/>
            <a:ext cx="872859" cy="362293"/>
          </a:xfrm>
          <a:prstGeom prst="rect">
            <a:avLst/>
          </a:prstGeom>
          <a:solidFill>
            <a:srgbClr val="F9D253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6319206" y="4305980"/>
            <a:ext cx="872859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검색</a:t>
            </a:r>
          </a:p>
        </p:txBody>
      </p:sp>
      <p:sp>
        <p:nvSpPr>
          <p:cNvPr id="300" name="Shape 300"/>
          <p:cNvSpPr/>
          <p:nvPr/>
        </p:nvSpPr>
        <p:spPr>
          <a:xfrm>
            <a:off x="6763908" y="4115522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01" name="Shape 301"/>
          <p:cNvSpPr/>
          <p:nvPr/>
        </p:nvSpPr>
        <p:spPr>
          <a:xfrm>
            <a:off x="6550962" y="4925214"/>
            <a:ext cx="526392" cy="517619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02" name="Shape 302"/>
          <p:cNvSpPr/>
          <p:nvPr/>
        </p:nvSpPr>
        <p:spPr>
          <a:xfrm>
            <a:off x="6550962" y="4980572"/>
            <a:ext cx="526392" cy="406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일반</a:t>
            </a:r>
          </a:p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</a:t>
            </a:r>
          </a:p>
        </p:txBody>
      </p:sp>
      <p:sp>
        <p:nvSpPr>
          <p:cNvPr id="303" name="Shape 303"/>
          <p:cNvSpPr/>
          <p:nvPr/>
        </p:nvSpPr>
        <p:spPr>
          <a:xfrm>
            <a:off x="7247377" y="4929101"/>
            <a:ext cx="526391" cy="517620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7247377" y="4979894"/>
            <a:ext cx="526391" cy="416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검색어 </a:t>
            </a:r>
          </a:p>
          <a:p>
            <a:pPr defTabSz="914400">
              <a:defRPr b="1"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순위</a:t>
            </a:r>
          </a:p>
        </p:txBody>
      </p:sp>
      <p:sp>
        <p:nvSpPr>
          <p:cNvPr id="305" name="Shape 305"/>
          <p:cNvSpPr/>
          <p:nvPr/>
        </p:nvSpPr>
        <p:spPr>
          <a:xfrm>
            <a:off x="9657224" y="4252926"/>
            <a:ext cx="872858" cy="347164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06" name="Shape 306"/>
          <p:cNvSpPr/>
          <p:nvPr/>
        </p:nvSpPr>
        <p:spPr>
          <a:xfrm>
            <a:off x="9657224" y="4301307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채팅</a:t>
            </a:r>
          </a:p>
        </p:txBody>
      </p:sp>
      <p:sp>
        <p:nvSpPr>
          <p:cNvPr id="307" name="Shape 307"/>
          <p:cNvSpPr/>
          <p:nvPr/>
        </p:nvSpPr>
        <p:spPr>
          <a:xfrm>
            <a:off x="3061591" y="4942173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3061591" y="5075782"/>
            <a:ext cx="526391" cy="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탈퇴</a:t>
            </a:r>
          </a:p>
        </p:txBody>
      </p:sp>
      <p:sp>
        <p:nvSpPr>
          <p:cNvPr id="309" name="Shape 309"/>
          <p:cNvSpPr/>
          <p:nvPr/>
        </p:nvSpPr>
        <p:spPr>
          <a:xfrm>
            <a:off x="4670836" y="4265163"/>
            <a:ext cx="872858" cy="347164"/>
          </a:xfrm>
          <a:prstGeom prst="rect">
            <a:avLst/>
          </a:prstGeom>
          <a:solidFill>
            <a:srgbClr val="F9D253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10" name="Shape 310"/>
          <p:cNvSpPr/>
          <p:nvPr/>
        </p:nvSpPr>
        <p:spPr>
          <a:xfrm>
            <a:off x="4670836" y="4313544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</a:t>
            </a:r>
          </a:p>
        </p:txBody>
      </p:sp>
      <p:sp>
        <p:nvSpPr>
          <p:cNvPr id="311" name="Shape 311"/>
          <p:cNvSpPr/>
          <p:nvPr/>
        </p:nvSpPr>
        <p:spPr>
          <a:xfrm>
            <a:off x="5859136" y="4940628"/>
            <a:ext cx="526392" cy="496004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5859136" y="4985179"/>
            <a:ext cx="526392" cy="40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필터</a:t>
            </a:r>
          </a:p>
          <a:p>
            <a:pPr defTabSz="914400">
              <a:defRPr b="1"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</a:t>
            </a:r>
          </a:p>
        </p:txBody>
      </p:sp>
      <p:sp>
        <p:nvSpPr>
          <p:cNvPr id="313" name="Shape 313"/>
          <p:cNvSpPr/>
          <p:nvPr/>
        </p:nvSpPr>
        <p:spPr>
          <a:xfrm>
            <a:off x="4541422" y="4940628"/>
            <a:ext cx="526391" cy="496004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4541422" y="4958249"/>
            <a:ext cx="526391" cy="46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추천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테마</a:t>
            </a:r>
          </a:p>
        </p:txBody>
      </p:sp>
      <p:sp>
        <p:nvSpPr>
          <p:cNvPr id="315" name="Shape 315"/>
          <p:cNvSpPr/>
          <p:nvPr/>
        </p:nvSpPr>
        <p:spPr>
          <a:xfrm>
            <a:off x="5160424" y="4940628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6096910" y="5660914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6096910" y="5667381"/>
            <a:ext cx="526391" cy="495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 리스트</a:t>
            </a:r>
          </a:p>
        </p:txBody>
      </p:sp>
      <p:sp>
        <p:nvSpPr>
          <p:cNvPr id="318" name="Shape 318"/>
          <p:cNvSpPr/>
          <p:nvPr/>
        </p:nvSpPr>
        <p:spPr>
          <a:xfrm>
            <a:off x="6083790" y="6895723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19" name="Shape 319"/>
          <p:cNvSpPr/>
          <p:nvPr/>
        </p:nvSpPr>
        <p:spPr>
          <a:xfrm>
            <a:off x="6083790" y="7038086"/>
            <a:ext cx="526391" cy="211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후기</a:t>
            </a:r>
          </a:p>
        </p:txBody>
      </p:sp>
      <p:sp>
        <p:nvSpPr>
          <p:cNvPr id="320" name="Shape 320"/>
          <p:cNvSpPr/>
          <p:nvPr/>
        </p:nvSpPr>
        <p:spPr>
          <a:xfrm>
            <a:off x="6094958" y="6280975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21" name="Shape 321"/>
          <p:cNvSpPr/>
          <p:nvPr/>
        </p:nvSpPr>
        <p:spPr>
          <a:xfrm>
            <a:off x="6094958" y="6280975"/>
            <a:ext cx="526391" cy="51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 상세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</a:t>
            </a:r>
          </a:p>
        </p:txBody>
      </p:sp>
      <p:sp>
        <p:nvSpPr>
          <p:cNvPr id="322" name="Shape 322"/>
          <p:cNvSpPr/>
          <p:nvPr/>
        </p:nvSpPr>
        <p:spPr>
          <a:xfrm>
            <a:off x="6329635" y="6757416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23" name="Shape 323"/>
          <p:cNvSpPr/>
          <p:nvPr/>
        </p:nvSpPr>
        <p:spPr>
          <a:xfrm>
            <a:off x="6919938" y="7184214"/>
            <a:ext cx="2391136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24" name="Shape 324"/>
          <p:cNvSpPr/>
          <p:nvPr/>
        </p:nvSpPr>
        <p:spPr>
          <a:xfrm>
            <a:off x="6681622" y="7317905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25" name="Shape 325"/>
          <p:cNvSpPr/>
          <p:nvPr/>
        </p:nvSpPr>
        <p:spPr>
          <a:xfrm>
            <a:off x="6681622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작성</a:t>
            </a:r>
          </a:p>
        </p:txBody>
      </p:sp>
      <p:sp>
        <p:nvSpPr>
          <p:cNvPr id="326" name="Shape 326"/>
          <p:cNvSpPr/>
          <p:nvPr/>
        </p:nvSpPr>
        <p:spPr>
          <a:xfrm>
            <a:off x="6928698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27" name="Shape 327"/>
          <p:cNvSpPr/>
          <p:nvPr/>
        </p:nvSpPr>
        <p:spPr>
          <a:xfrm>
            <a:off x="7273186" y="7317905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pc="-150"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7273186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pc="-166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수정</a:t>
            </a:r>
          </a:p>
        </p:txBody>
      </p:sp>
      <p:sp>
        <p:nvSpPr>
          <p:cNvPr id="329" name="Shape 329"/>
          <p:cNvSpPr/>
          <p:nvPr/>
        </p:nvSpPr>
        <p:spPr>
          <a:xfrm>
            <a:off x="7568969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30" name="Shape 330"/>
          <p:cNvSpPr/>
          <p:nvPr/>
        </p:nvSpPr>
        <p:spPr>
          <a:xfrm flipH="1">
            <a:off x="6588032" y="7046649"/>
            <a:ext cx="137030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31" name="Shape 331"/>
          <p:cNvSpPr/>
          <p:nvPr/>
        </p:nvSpPr>
        <p:spPr>
          <a:xfrm>
            <a:off x="8150751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7864750" y="7317905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7864750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삭제</a:t>
            </a:r>
          </a:p>
        </p:txBody>
      </p:sp>
      <p:sp>
        <p:nvSpPr>
          <p:cNvPr id="334" name="Shape 334"/>
          <p:cNvSpPr/>
          <p:nvPr/>
        </p:nvSpPr>
        <p:spPr>
          <a:xfrm>
            <a:off x="8456314" y="7317905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8456314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별점</a:t>
            </a:r>
          </a:p>
        </p:txBody>
      </p:sp>
      <p:sp>
        <p:nvSpPr>
          <p:cNvPr id="336" name="Shape 336"/>
          <p:cNvSpPr/>
          <p:nvPr/>
        </p:nvSpPr>
        <p:spPr>
          <a:xfrm>
            <a:off x="8717929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9047877" y="7317905"/>
            <a:ext cx="526392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9047877" y="7458034"/>
            <a:ext cx="526392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공감</a:t>
            </a:r>
          </a:p>
        </p:txBody>
      </p:sp>
      <p:sp>
        <p:nvSpPr>
          <p:cNvPr id="339" name="Shape 339"/>
          <p:cNvSpPr/>
          <p:nvPr/>
        </p:nvSpPr>
        <p:spPr>
          <a:xfrm>
            <a:off x="9311073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8197653" y="4250034"/>
            <a:ext cx="872858" cy="362293"/>
          </a:xfrm>
          <a:prstGeom prst="rect">
            <a:avLst/>
          </a:prstGeom>
          <a:solidFill>
            <a:srgbClr val="F9D253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8197653" y="4305980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상세리뷰</a:t>
            </a:r>
          </a:p>
        </p:txBody>
      </p:sp>
      <p:sp>
        <p:nvSpPr>
          <p:cNvPr id="342" name="Shape 342"/>
          <p:cNvSpPr/>
          <p:nvPr/>
        </p:nvSpPr>
        <p:spPr>
          <a:xfrm>
            <a:off x="8656401" y="4129268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8353821" y="4744120"/>
            <a:ext cx="3634369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8115505" y="4877810"/>
            <a:ext cx="526391" cy="517619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8118654" y="4876800"/>
            <a:ext cx="526391" cy="51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목록</a:t>
            </a:r>
          </a:p>
        </p:txBody>
      </p:sp>
      <p:sp>
        <p:nvSpPr>
          <p:cNvPr id="346" name="Shape 346"/>
          <p:cNvSpPr/>
          <p:nvPr/>
        </p:nvSpPr>
        <p:spPr>
          <a:xfrm>
            <a:off x="8362581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9363806" y="4877810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pc="-150"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9363806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pc="-166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작성</a:t>
            </a:r>
          </a:p>
        </p:txBody>
      </p:sp>
      <p:sp>
        <p:nvSpPr>
          <p:cNvPr id="349" name="Shape 349"/>
          <p:cNvSpPr/>
          <p:nvPr/>
        </p:nvSpPr>
        <p:spPr>
          <a:xfrm>
            <a:off x="9659589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8634081" y="460458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10241371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9955370" y="4877810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9955370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수정</a:t>
            </a:r>
          </a:p>
        </p:txBody>
      </p:sp>
      <p:sp>
        <p:nvSpPr>
          <p:cNvPr id="354" name="Shape 354"/>
          <p:cNvSpPr/>
          <p:nvPr/>
        </p:nvSpPr>
        <p:spPr>
          <a:xfrm>
            <a:off x="10546933" y="4877810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10546933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삭제</a:t>
            </a:r>
          </a:p>
        </p:txBody>
      </p:sp>
      <p:sp>
        <p:nvSpPr>
          <p:cNvPr id="356" name="Shape 356"/>
          <p:cNvSpPr/>
          <p:nvPr/>
        </p:nvSpPr>
        <p:spPr>
          <a:xfrm>
            <a:off x="10808550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57" name="Shape 357"/>
          <p:cNvSpPr/>
          <p:nvPr/>
        </p:nvSpPr>
        <p:spPr>
          <a:xfrm>
            <a:off x="11138497" y="4877810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11138497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댓글</a:t>
            </a:r>
          </a:p>
        </p:txBody>
      </p:sp>
      <p:sp>
        <p:nvSpPr>
          <p:cNvPr id="359" name="Shape 359"/>
          <p:cNvSpPr/>
          <p:nvPr/>
        </p:nvSpPr>
        <p:spPr>
          <a:xfrm>
            <a:off x="11401693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11724994" y="4876380"/>
            <a:ext cx="526391" cy="51762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11724994" y="5016510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공감</a:t>
            </a:r>
          </a:p>
        </p:txBody>
      </p:sp>
      <p:sp>
        <p:nvSpPr>
          <p:cNvPr id="362" name="Shape 362"/>
          <p:cNvSpPr/>
          <p:nvPr/>
        </p:nvSpPr>
        <p:spPr>
          <a:xfrm>
            <a:off x="11988189" y="4740485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7958339" y="7046114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1260457" y="4744120"/>
            <a:ext cx="275639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1805343" y="4753943"/>
            <a:ext cx="1" cy="2644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2577943" y="460458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2577943" y="4758794"/>
            <a:ext cx="1" cy="29269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3311234" y="4740484"/>
            <a:ext cx="1" cy="39470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6324419" y="6156917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2597363" y="4115522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10266395" y="4114917"/>
            <a:ext cx="95555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9876924" y="4129268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10278173" y="4120995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5226775" y="6855252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5226775" y="6910609"/>
            <a:ext cx="526391" cy="406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지도</a:t>
            </a:r>
          </a:p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</a:t>
            </a:r>
          </a:p>
        </p:txBody>
      </p:sp>
      <p:sp>
        <p:nvSpPr>
          <p:cNvPr id="377" name="Shape 377"/>
          <p:cNvSpPr/>
          <p:nvPr/>
        </p:nvSpPr>
        <p:spPr>
          <a:xfrm flipH="1">
            <a:off x="5360110" y="6508942"/>
            <a:ext cx="73484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78" name="Shape 378"/>
          <p:cNvSpPr/>
          <p:nvPr/>
        </p:nvSpPr>
        <p:spPr>
          <a:xfrm flipH="1">
            <a:off x="5360110" y="5900642"/>
            <a:ext cx="73484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8745244" y="4882719"/>
            <a:ext cx="526391" cy="517620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80" name="Shape 380"/>
          <p:cNvSpPr/>
          <p:nvPr/>
        </p:nvSpPr>
        <p:spPr>
          <a:xfrm>
            <a:off x="8745244" y="4885215"/>
            <a:ext cx="526391" cy="50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조회</a:t>
            </a:r>
          </a:p>
        </p:txBody>
      </p:sp>
      <p:sp>
        <p:nvSpPr>
          <p:cNvPr id="381" name="Shape 381"/>
          <p:cNvSpPr/>
          <p:nvPr/>
        </p:nvSpPr>
        <p:spPr>
          <a:xfrm>
            <a:off x="8988112" y="4748222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11210449" y="4118342"/>
            <a:ext cx="1525483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83" name="Shape 383"/>
          <p:cNvSpPr/>
          <p:nvPr/>
        </p:nvSpPr>
        <p:spPr>
          <a:xfrm>
            <a:off x="12735931" y="4114916"/>
            <a:ext cx="1" cy="3202989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12340391" y="6269059"/>
            <a:ext cx="3968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85" name="Shape 385"/>
          <p:cNvSpPr/>
          <p:nvPr/>
        </p:nvSpPr>
        <p:spPr>
          <a:xfrm>
            <a:off x="11734586" y="6107393"/>
            <a:ext cx="872858" cy="34716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11734586" y="6155775"/>
            <a:ext cx="872858" cy="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회원관리</a:t>
            </a:r>
          </a:p>
        </p:txBody>
      </p:sp>
      <p:sp>
        <p:nvSpPr>
          <p:cNvPr id="387" name="Shape 387"/>
          <p:cNvSpPr/>
          <p:nvPr/>
        </p:nvSpPr>
        <p:spPr>
          <a:xfrm>
            <a:off x="11734586" y="6619590"/>
            <a:ext cx="872858" cy="347164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11734586" y="6667971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음식점관리</a:t>
            </a:r>
          </a:p>
        </p:txBody>
      </p:sp>
      <p:sp>
        <p:nvSpPr>
          <p:cNvPr id="389" name="Shape 389"/>
          <p:cNvSpPr/>
          <p:nvPr/>
        </p:nvSpPr>
        <p:spPr>
          <a:xfrm>
            <a:off x="11734586" y="7131787"/>
            <a:ext cx="872858" cy="34716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11734586" y="7180168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리뷰관리</a:t>
            </a:r>
          </a:p>
        </p:txBody>
      </p:sp>
      <p:sp>
        <p:nvSpPr>
          <p:cNvPr id="391" name="Shape 391"/>
          <p:cNvSpPr/>
          <p:nvPr/>
        </p:nvSpPr>
        <p:spPr>
          <a:xfrm>
            <a:off x="12473233" y="7305368"/>
            <a:ext cx="26842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92" name="Shape 392"/>
          <p:cNvSpPr/>
          <p:nvPr/>
        </p:nvSpPr>
        <p:spPr>
          <a:xfrm>
            <a:off x="11401693" y="5849848"/>
            <a:ext cx="1495565" cy="1898686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93" name="Shape 393"/>
          <p:cNvSpPr/>
          <p:nvPr/>
        </p:nvSpPr>
        <p:spPr>
          <a:xfrm>
            <a:off x="3067797" y="7305369"/>
            <a:ext cx="2225073" cy="785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 defTabSz="914400">
              <a:defRPr b="1" sz="4000">
                <a:ln w="8659">
                  <a:solidFill>
                    <a:srgbClr val="F8D15E"/>
                  </a:solidFill>
                </a:ln>
                <a:solidFill>
                  <a:srgbClr val="F8D15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비회원</a:t>
            </a:r>
          </a:p>
        </p:txBody>
      </p:sp>
      <p:sp>
        <p:nvSpPr>
          <p:cNvPr id="394" name="Shape 394"/>
          <p:cNvSpPr/>
          <p:nvPr/>
        </p:nvSpPr>
        <p:spPr>
          <a:xfrm flipH="1">
            <a:off x="6628209" y="6508942"/>
            <a:ext cx="73484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95" name="Shape 395"/>
          <p:cNvSpPr/>
          <p:nvPr/>
        </p:nvSpPr>
        <p:spPr>
          <a:xfrm>
            <a:off x="7099860" y="6264806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96" name="Shape 396"/>
          <p:cNvSpPr/>
          <p:nvPr/>
        </p:nvSpPr>
        <p:spPr>
          <a:xfrm>
            <a:off x="7099860" y="6280975"/>
            <a:ext cx="526391" cy="496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블로그 검색</a:t>
            </a:r>
          </a:p>
        </p:txBody>
      </p:sp>
      <p:sp>
        <p:nvSpPr>
          <p:cNvPr id="397" name="Shape 397"/>
          <p:cNvSpPr/>
          <p:nvPr/>
        </p:nvSpPr>
        <p:spPr>
          <a:xfrm>
            <a:off x="3723052" y="5810896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398" name="Shape 398"/>
          <p:cNvSpPr/>
          <p:nvPr/>
        </p:nvSpPr>
        <p:spPr>
          <a:xfrm>
            <a:off x="3723052" y="5827993"/>
            <a:ext cx="526391" cy="48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문의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내용</a:t>
            </a:r>
          </a:p>
        </p:txBody>
      </p:sp>
      <p:sp>
        <p:nvSpPr>
          <p:cNvPr id="399" name="Shape 399"/>
          <p:cNvSpPr/>
          <p:nvPr/>
        </p:nvSpPr>
        <p:spPr>
          <a:xfrm>
            <a:off x="4346864" y="5807393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4346864" y="5827115"/>
            <a:ext cx="526391" cy="466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작성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후기</a:t>
            </a:r>
          </a:p>
        </p:txBody>
      </p:sp>
      <p:sp>
        <p:nvSpPr>
          <p:cNvPr id="401" name="Shape 401"/>
          <p:cNvSpPr/>
          <p:nvPr/>
        </p:nvSpPr>
        <p:spPr>
          <a:xfrm>
            <a:off x="4003472" y="4745435"/>
            <a:ext cx="1" cy="119284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3292637" y="5660914"/>
            <a:ext cx="1378199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03" name="Shape 403"/>
          <p:cNvSpPr/>
          <p:nvPr/>
        </p:nvSpPr>
        <p:spPr>
          <a:xfrm>
            <a:off x="5170027" y="4937836"/>
            <a:ext cx="526391" cy="5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종류별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링크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 407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405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6" name="Shape 406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08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/>
        </p:nvSpPr>
        <p:spPr>
          <a:xfrm>
            <a:off x="2050197" y="1368364"/>
            <a:ext cx="3789992" cy="772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작업 분할 구조도</a:t>
            </a:r>
          </a:p>
        </p:txBody>
      </p:sp>
      <p:sp>
        <p:nvSpPr>
          <p:cNvPr id="411" name="Shape 411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12" name="Shape 412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13" name="Shape 413"/>
          <p:cNvSpPr/>
          <p:nvPr/>
        </p:nvSpPr>
        <p:spPr>
          <a:xfrm>
            <a:off x="3302343" y="5670806"/>
            <a:ext cx="1" cy="29269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4680389" y="5658390"/>
            <a:ext cx="1" cy="39470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3439811" y="3829349"/>
            <a:ext cx="1" cy="29897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16" name="Shape 416"/>
          <p:cNvSpPr/>
          <p:nvPr/>
        </p:nvSpPr>
        <p:spPr>
          <a:xfrm flipV="1">
            <a:off x="5360112" y="5887305"/>
            <a:ext cx="1" cy="113563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12416132" y="6776978"/>
            <a:ext cx="31980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11221944" y="3197145"/>
            <a:ext cx="1" cy="917773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19" name="Shape 419"/>
          <p:cNvSpPr/>
          <p:nvPr/>
        </p:nvSpPr>
        <p:spPr>
          <a:xfrm>
            <a:off x="6815050" y="4604590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0" name="Shape 420"/>
          <p:cNvSpPr/>
          <p:nvPr/>
        </p:nvSpPr>
        <p:spPr>
          <a:xfrm>
            <a:off x="6133855" y="4744120"/>
            <a:ext cx="142628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1" name="Shape 421"/>
          <p:cNvSpPr/>
          <p:nvPr/>
        </p:nvSpPr>
        <p:spPr>
          <a:xfrm>
            <a:off x="6815051" y="4741914"/>
            <a:ext cx="1" cy="2392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2" name="Shape 422"/>
          <p:cNvSpPr/>
          <p:nvPr/>
        </p:nvSpPr>
        <p:spPr>
          <a:xfrm>
            <a:off x="7555210" y="4748222"/>
            <a:ext cx="1" cy="276483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3" name="Shape 423"/>
          <p:cNvSpPr/>
          <p:nvPr/>
        </p:nvSpPr>
        <p:spPr>
          <a:xfrm>
            <a:off x="5107263" y="4612326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4" name="Shape 424"/>
          <p:cNvSpPr/>
          <p:nvPr/>
        </p:nvSpPr>
        <p:spPr>
          <a:xfrm>
            <a:off x="4803246" y="4744120"/>
            <a:ext cx="606559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5" name="Shape 425"/>
          <p:cNvSpPr/>
          <p:nvPr/>
        </p:nvSpPr>
        <p:spPr>
          <a:xfrm>
            <a:off x="4803246" y="4741914"/>
            <a:ext cx="1" cy="2392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6" name="Shape 426"/>
          <p:cNvSpPr/>
          <p:nvPr/>
        </p:nvSpPr>
        <p:spPr>
          <a:xfrm>
            <a:off x="5409804" y="4741914"/>
            <a:ext cx="1" cy="276483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7" name="Shape 427"/>
          <p:cNvSpPr/>
          <p:nvPr/>
        </p:nvSpPr>
        <p:spPr>
          <a:xfrm flipH="1">
            <a:off x="4650154" y="5570196"/>
            <a:ext cx="2174484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8" name="Shape 428"/>
          <p:cNvSpPr/>
          <p:nvPr/>
        </p:nvSpPr>
        <p:spPr>
          <a:xfrm flipH="1" flipV="1">
            <a:off x="6069486" y="5368235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29" name="Shape 429"/>
          <p:cNvSpPr/>
          <p:nvPr/>
        </p:nvSpPr>
        <p:spPr>
          <a:xfrm flipV="1">
            <a:off x="6825942" y="5299489"/>
            <a:ext cx="1" cy="2644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30" name="Shape 430"/>
          <p:cNvSpPr/>
          <p:nvPr/>
        </p:nvSpPr>
        <p:spPr>
          <a:xfrm flipV="1">
            <a:off x="6292249" y="5577401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31" name="Shape 431"/>
          <p:cNvSpPr/>
          <p:nvPr/>
        </p:nvSpPr>
        <p:spPr>
          <a:xfrm flipV="1">
            <a:off x="5361416" y="5182696"/>
            <a:ext cx="1" cy="39470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32" name="Shape 432"/>
          <p:cNvSpPr/>
          <p:nvPr/>
        </p:nvSpPr>
        <p:spPr>
          <a:xfrm flipV="1">
            <a:off x="4654436" y="5375712"/>
            <a:ext cx="56" cy="183380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6151590" y="4741914"/>
            <a:ext cx="1" cy="30957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3440697" y="3210768"/>
            <a:ext cx="7769753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35" name="Shape 435"/>
          <p:cNvSpPr/>
          <p:nvPr/>
        </p:nvSpPr>
        <p:spPr>
          <a:xfrm>
            <a:off x="2584175" y="4116319"/>
            <a:ext cx="7306022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6290945" y="2437355"/>
            <a:ext cx="1550307" cy="394402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200">
                <a:ln w="9525">
                  <a:solidFill>
                    <a:srgbClr val="541F76">
                      <a:alpha val="70000"/>
                    </a:srgbClr>
                  </a:solidFill>
                </a:ln>
                <a:latin typeface="HY헤드라인M"/>
                <a:ea typeface="HY헤드라인M"/>
                <a:cs typeface="HY헤드라인M"/>
                <a:sym typeface="HY헤드라인M"/>
              </a:defRPr>
            </a:pPr>
          </a:p>
        </p:txBody>
      </p:sp>
      <p:sp>
        <p:nvSpPr>
          <p:cNvPr id="437" name="Shape 437"/>
          <p:cNvSpPr/>
          <p:nvPr/>
        </p:nvSpPr>
        <p:spPr>
          <a:xfrm>
            <a:off x="6290945" y="2489792"/>
            <a:ext cx="1550307" cy="289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200">
                <a:ln w="9525">
                  <a:solidFill>
                    <a:srgbClr val="541F76">
                      <a:alpha val="7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더조은 미슐랭</a:t>
            </a:r>
          </a:p>
        </p:txBody>
      </p:sp>
      <p:sp>
        <p:nvSpPr>
          <p:cNvPr id="438" name="Shape 438"/>
          <p:cNvSpPr/>
          <p:nvPr/>
        </p:nvSpPr>
        <p:spPr>
          <a:xfrm>
            <a:off x="7064025" y="2826468"/>
            <a:ext cx="1" cy="38773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10802250" y="3549627"/>
            <a:ext cx="807324" cy="376420"/>
          </a:xfrm>
          <a:prstGeom prst="rect">
            <a:avLst/>
          </a:prstGeom>
          <a:solidFill>
            <a:srgbClr val="FFFFFF"/>
          </a:solidFill>
          <a:ln w="158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10802250" y="3612636"/>
            <a:ext cx="807324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관리자</a:t>
            </a:r>
          </a:p>
        </p:txBody>
      </p:sp>
      <p:sp>
        <p:nvSpPr>
          <p:cNvPr id="441" name="Shape 441"/>
          <p:cNvSpPr/>
          <p:nvPr/>
        </p:nvSpPr>
        <p:spPr>
          <a:xfrm>
            <a:off x="3439811" y="3204910"/>
            <a:ext cx="1" cy="352484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2175005" y="4268917"/>
            <a:ext cx="851966" cy="361122"/>
          </a:xfrm>
          <a:prstGeom prst="rect">
            <a:avLst/>
          </a:prstGeom>
          <a:solidFill>
            <a:srgbClr val="FAD345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43" name="Shape 443"/>
          <p:cNvSpPr/>
          <p:nvPr/>
        </p:nvSpPr>
        <p:spPr>
          <a:xfrm>
            <a:off x="2175005" y="4324277"/>
            <a:ext cx="851966" cy="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회원정보</a:t>
            </a:r>
          </a:p>
        </p:txBody>
      </p:sp>
      <p:sp>
        <p:nvSpPr>
          <p:cNvPr id="444" name="Shape 444"/>
          <p:cNvSpPr/>
          <p:nvPr/>
        </p:nvSpPr>
        <p:spPr>
          <a:xfrm>
            <a:off x="998408" y="4945515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45" name="Shape 445"/>
          <p:cNvSpPr/>
          <p:nvPr/>
        </p:nvSpPr>
        <p:spPr>
          <a:xfrm>
            <a:off x="998408" y="5079123"/>
            <a:ext cx="526391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가입</a:t>
            </a:r>
          </a:p>
        </p:txBody>
      </p:sp>
      <p:sp>
        <p:nvSpPr>
          <p:cNvPr id="446" name="Shape 446"/>
          <p:cNvSpPr/>
          <p:nvPr/>
        </p:nvSpPr>
        <p:spPr>
          <a:xfrm>
            <a:off x="3087656" y="5804985"/>
            <a:ext cx="526391" cy="517619"/>
          </a:xfrm>
          <a:prstGeom prst="rect">
            <a:avLst/>
          </a:prstGeom>
          <a:solidFill>
            <a:srgbClr val="F5CE76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47" name="Shape 447"/>
          <p:cNvSpPr/>
          <p:nvPr/>
        </p:nvSpPr>
        <p:spPr>
          <a:xfrm>
            <a:off x="3087656" y="5799686"/>
            <a:ext cx="526391" cy="54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최근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본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</a:t>
            </a:r>
          </a:p>
        </p:txBody>
      </p:sp>
      <p:sp>
        <p:nvSpPr>
          <p:cNvPr id="448" name="Shape 448"/>
          <p:cNvSpPr/>
          <p:nvPr/>
        </p:nvSpPr>
        <p:spPr>
          <a:xfrm>
            <a:off x="6319206" y="4250034"/>
            <a:ext cx="872859" cy="362293"/>
          </a:xfrm>
          <a:prstGeom prst="rect">
            <a:avLst/>
          </a:prstGeom>
          <a:solidFill>
            <a:srgbClr val="F9D253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6319206" y="4305980"/>
            <a:ext cx="872859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검색</a:t>
            </a:r>
          </a:p>
        </p:txBody>
      </p:sp>
      <p:sp>
        <p:nvSpPr>
          <p:cNvPr id="450" name="Shape 450"/>
          <p:cNvSpPr/>
          <p:nvPr/>
        </p:nvSpPr>
        <p:spPr>
          <a:xfrm>
            <a:off x="6763908" y="4115522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51" name="Shape 451"/>
          <p:cNvSpPr/>
          <p:nvPr/>
        </p:nvSpPr>
        <p:spPr>
          <a:xfrm>
            <a:off x="6550962" y="4925214"/>
            <a:ext cx="526392" cy="517619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52" name="Shape 452"/>
          <p:cNvSpPr/>
          <p:nvPr/>
        </p:nvSpPr>
        <p:spPr>
          <a:xfrm>
            <a:off x="6550962" y="4980572"/>
            <a:ext cx="526392" cy="406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일반</a:t>
            </a:r>
          </a:p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</a:t>
            </a:r>
          </a:p>
        </p:txBody>
      </p:sp>
      <p:sp>
        <p:nvSpPr>
          <p:cNvPr id="453" name="Shape 453"/>
          <p:cNvSpPr/>
          <p:nvPr/>
        </p:nvSpPr>
        <p:spPr>
          <a:xfrm>
            <a:off x="7247377" y="4929101"/>
            <a:ext cx="526391" cy="517620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54" name="Shape 454"/>
          <p:cNvSpPr/>
          <p:nvPr/>
        </p:nvSpPr>
        <p:spPr>
          <a:xfrm>
            <a:off x="7247377" y="4979894"/>
            <a:ext cx="526391" cy="416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검색어 </a:t>
            </a:r>
          </a:p>
          <a:p>
            <a:pPr defTabSz="914400">
              <a:defRPr b="1"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순위</a:t>
            </a:r>
          </a:p>
        </p:txBody>
      </p:sp>
      <p:sp>
        <p:nvSpPr>
          <p:cNvPr id="455" name="Shape 455"/>
          <p:cNvSpPr/>
          <p:nvPr/>
        </p:nvSpPr>
        <p:spPr>
          <a:xfrm>
            <a:off x="9657224" y="4252926"/>
            <a:ext cx="872858" cy="347164"/>
          </a:xfrm>
          <a:prstGeom prst="rect">
            <a:avLst/>
          </a:prstGeom>
          <a:solidFill>
            <a:srgbClr val="F7D067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56" name="Shape 456"/>
          <p:cNvSpPr/>
          <p:nvPr/>
        </p:nvSpPr>
        <p:spPr>
          <a:xfrm>
            <a:off x="9657224" y="4301307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채팅</a:t>
            </a:r>
          </a:p>
        </p:txBody>
      </p:sp>
      <p:sp>
        <p:nvSpPr>
          <p:cNvPr id="457" name="Shape 457"/>
          <p:cNvSpPr/>
          <p:nvPr/>
        </p:nvSpPr>
        <p:spPr>
          <a:xfrm>
            <a:off x="4670836" y="4265163"/>
            <a:ext cx="872858" cy="347164"/>
          </a:xfrm>
          <a:prstGeom prst="rect">
            <a:avLst/>
          </a:prstGeom>
          <a:solidFill>
            <a:srgbClr val="F9D253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58" name="Shape 458"/>
          <p:cNvSpPr/>
          <p:nvPr/>
        </p:nvSpPr>
        <p:spPr>
          <a:xfrm>
            <a:off x="4670836" y="4313544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</a:t>
            </a:r>
          </a:p>
        </p:txBody>
      </p:sp>
      <p:sp>
        <p:nvSpPr>
          <p:cNvPr id="459" name="Shape 459"/>
          <p:cNvSpPr/>
          <p:nvPr/>
        </p:nvSpPr>
        <p:spPr>
          <a:xfrm>
            <a:off x="5859136" y="4940628"/>
            <a:ext cx="526392" cy="496004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60" name="Shape 460"/>
          <p:cNvSpPr/>
          <p:nvPr/>
        </p:nvSpPr>
        <p:spPr>
          <a:xfrm>
            <a:off x="5859136" y="4985179"/>
            <a:ext cx="526392" cy="40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필터</a:t>
            </a:r>
          </a:p>
          <a:p>
            <a:pPr defTabSz="914400">
              <a:defRPr b="1"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</a:t>
            </a:r>
          </a:p>
        </p:txBody>
      </p:sp>
      <p:sp>
        <p:nvSpPr>
          <p:cNvPr id="461" name="Shape 461"/>
          <p:cNvSpPr/>
          <p:nvPr/>
        </p:nvSpPr>
        <p:spPr>
          <a:xfrm>
            <a:off x="4541422" y="4940628"/>
            <a:ext cx="526391" cy="496004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62" name="Shape 462"/>
          <p:cNvSpPr/>
          <p:nvPr/>
        </p:nvSpPr>
        <p:spPr>
          <a:xfrm>
            <a:off x="4541422" y="4958249"/>
            <a:ext cx="526391" cy="46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추천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테마</a:t>
            </a:r>
          </a:p>
        </p:txBody>
      </p:sp>
      <p:sp>
        <p:nvSpPr>
          <p:cNvPr id="463" name="Shape 463"/>
          <p:cNvSpPr/>
          <p:nvPr/>
        </p:nvSpPr>
        <p:spPr>
          <a:xfrm>
            <a:off x="5160424" y="4940628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64" name="Shape 464"/>
          <p:cNvSpPr/>
          <p:nvPr/>
        </p:nvSpPr>
        <p:spPr>
          <a:xfrm>
            <a:off x="6096910" y="5660914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6096910" y="5667381"/>
            <a:ext cx="526391" cy="495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 리스트</a:t>
            </a:r>
          </a:p>
        </p:txBody>
      </p:sp>
      <p:sp>
        <p:nvSpPr>
          <p:cNvPr id="466" name="Shape 466"/>
          <p:cNvSpPr/>
          <p:nvPr/>
        </p:nvSpPr>
        <p:spPr>
          <a:xfrm>
            <a:off x="6083790" y="6895723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6083790" y="7038086"/>
            <a:ext cx="526391" cy="211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후기</a:t>
            </a:r>
          </a:p>
        </p:txBody>
      </p:sp>
      <p:sp>
        <p:nvSpPr>
          <p:cNvPr id="468" name="Shape 468"/>
          <p:cNvSpPr/>
          <p:nvPr/>
        </p:nvSpPr>
        <p:spPr>
          <a:xfrm>
            <a:off x="6094958" y="6280975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69" name="Shape 469"/>
          <p:cNvSpPr/>
          <p:nvPr/>
        </p:nvSpPr>
        <p:spPr>
          <a:xfrm>
            <a:off x="6094958" y="6280975"/>
            <a:ext cx="526391" cy="51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 상세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</a:t>
            </a:r>
          </a:p>
        </p:txBody>
      </p:sp>
      <p:sp>
        <p:nvSpPr>
          <p:cNvPr id="470" name="Shape 470"/>
          <p:cNvSpPr/>
          <p:nvPr/>
        </p:nvSpPr>
        <p:spPr>
          <a:xfrm>
            <a:off x="6329635" y="6757416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71" name="Shape 471"/>
          <p:cNvSpPr/>
          <p:nvPr/>
        </p:nvSpPr>
        <p:spPr>
          <a:xfrm>
            <a:off x="6919938" y="7184214"/>
            <a:ext cx="2391136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6681622" y="7317905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73" name="Shape 473"/>
          <p:cNvSpPr/>
          <p:nvPr/>
        </p:nvSpPr>
        <p:spPr>
          <a:xfrm>
            <a:off x="6681622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작성</a:t>
            </a:r>
          </a:p>
        </p:txBody>
      </p:sp>
      <p:sp>
        <p:nvSpPr>
          <p:cNvPr id="474" name="Shape 474"/>
          <p:cNvSpPr/>
          <p:nvPr/>
        </p:nvSpPr>
        <p:spPr>
          <a:xfrm>
            <a:off x="6928698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75" name="Shape 475"/>
          <p:cNvSpPr/>
          <p:nvPr/>
        </p:nvSpPr>
        <p:spPr>
          <a:xfrm>
            <a:off x="7273186" y="7317905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pc="-150"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7273186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pc="-166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수정</a:t>
            </a:r>
          </a:p>
        </p:txBody>
      </p:sp>
      <p:sp>
        <p:nvSpPr>
          <p:cNvPr id="477" name="Shape 477"/>
          <p:cNvSpPr/>
          <p:nvPr/>
        </p:nvSpPr>
        <p:spPr>
          <a:xfrm>
            <a:off x="7568969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78" name="Shape 478"/>
          <p:cNvSpPr/>
          <p:nvPr/>
        </p:nvSpPr>
        <p:spPr>
          <a:xfrm flipH="1">
            <a:off x="6588032" y="7046649"/>
            <a:ext cx="137030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79" name="Shape 479"/>
          <p:cNvSpPr/>
          <p:nvPr/>
        </p:nvSpPr>
        <p:spPr>
          <a:xfrm>
            <a:off x="8150751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80" name="Shape 480"/>
          <p:cNvSpPr/>
          <p:nvPr/>
        </p:nvSpPr>
        <p:spPr>
          <a:xfrm>
            <a:off x="7864750" y="7317905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81" name="Shape 481"/>
          <p:cNvSpPr/>
          <p:nvPr/>
        </p:nvSpPr>
        <p:spPr>
          <a:xfrm>
            <a:off x="7864750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삭제</a:t>
            </a:r>
          </a:p>
        </p:txBody>
      </p:sp>
      <p:sp>
        <p:nvSpPr>
          <p:cNvPr id="482" name="Shape 482"/>
          <p:cNvSpPr/>
          <p:nvPr/>
        </p:nvSpPr>
        <p:spPr>
          <a:xfrm>
            <a:off x="8456314" y="7317905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83" name="Shape 483"/>
          <p:cNvSpPr/>
          <p:nvPr/>
        </p:nvSpPr>
        <p:spPr>
          <a:xfrm>
            <a:off x="8456314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별점</a:t>
            </a:r>
          </a:p>
        </p:txBody>
      </p:sp>
      <p:sp>
        <p:nvSpPr>
          <p:cNvPr id="484" name="Shape 484"/>
          <p:cNvSpPr/>
          <p:nvPr/>
        </p:nvSpPr>
        <p:spPr>
          <a:xfrm>
            <a:off x="8717929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85" name="Shape 485"/>
          <p:cNvSpPr/>
          <p:nvPr/>
        </p:nvSpPr>
        <p:spPr>
          <a:xfrm>
            <a:off x="9047877" y="7317905"/>
            <a:ext cx="526392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86" name="Shape 486"/>
          <p:cNvSpPr/>
          <p:nvPr/>
        </p:nvSpPr>
        <p:spPr>
          <a:xfrm>
            <a:off x="9047877" y="7458034"/>
            <a:ext cx="526392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공감</a:t>
            </a:r>
          </a:p>
        </p:txBody>
      </p:sp>
      <p:sp>
        <p:nvSpPr>
          <p:cNvPr id="487" name="Shape 487"/>
          <p:cNvSpPr/>
          <p:nvPr/>
        </p:nvSpPr>
        <p:spPr>
          <a:xfrm>
            <a:off x="9311073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88" name="Shape 488"/>
          <p:cNvSpPr/>
          <p:nvPr/>
        </p:nvSpPr>
        <p:spPr>
          <a:xfrm>
            <a:off x="8197653" y="4250034"/>
            <a:ext cx="872858" cy="362293"/>
          </a:xfrm>
          <a:prstGeom prst="rect">
            <a:avLst/>
          </a:prstGeom>
          <a:solidFill>
            <a:srgbClr val="F9D253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89" name="Shape 489"/>
          <p:cNvSpPr/>
          <p:nvPr/>
        </p:nvSpPr>
        <p:spPr>
          <a:xfrm>
            <a:off x="8197653" y="4305980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상세리뷰</a:t>
            </a:r>
          </a:p>
        </p:txBody>
      </p:sp>
      <p:sp>
        <p:nvSpPr>
          <p:cNvPr id="490" name="Shape 490"/>
          <p:cNvSpPr/>
          <p:nvPr/>
        </p:nvSpPr>
        <p:spPr>
          <a:xfrm>
            <a:off x="8656401" y="4129268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8353821" y="4744120"/>
            <a:ext cx="3634369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92" name="Shape 492"/>
          <p:cNvSpPr/>
          <p:nvPr/>
        </p:nvSpPr>
        <p:spPr>
          <a:xfrm>
            <a:off x="8115505" y="4877810"/>
            <a:ext cx="526391" cy="517619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93" name="Shape 493"/>
          <p:cNvSpPr/>
          <p:nvPr/>
        </p:nvSpPr>
        <p:spPr>
          <a:xfrm>
            <a:off x="8118654" y="4876800"/>
            <a:ext cx="526391" cy="51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목록</a:t>
            </a:r>
          </a:p>
        </p:txBody>
      </p:sp>
      <p:sp>
        <p:nvSpPr>
          <p:cNvPr id="494" name="Shape 494"/>
          <p:cNvSpPr/>
          <p:nvPr/>
        </p:nvSpPr>
        <p:spPr>
          <a:xfrm>
            <a:off x="8362581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95" name="Shape 495"/>
          <p:cNvSpPr/>
          <p:nvPr/>
        </p:nvSpPr>
        <p:spPr>
          <a:xfrm>
            <a:off x="9363806" y="4877810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pc="-150"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496" name="Shape 496"/>
          <p:cNvSpPr/>
          <p:nvPr/>
        </p:nvSpPr>
        <p:spPr>
          <a:xfrm>
            <a:off x="9363806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pc="-166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작성</a:t>
            </a:r>
          </a:p>
        </p:txBody>
      </p:sp>
      <p:sp>
        <p:nvSpPr>
          <p:cNvPr id="497" name="Shape 497"/>
          <p:cNvSpPr/>
          <p:nvPr/>
        </p:nvSpPr>
        <p:spPr>
          <a:xfrm>
            <a:off x="9659589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98" name="Shape 498"/>
          <p:cNvSpPr/>
          <p:nvPr/>
        </p:nvSpPr>
        <p:spPr>
          <a:xfrm>
            <a:off x="8634081" y="460458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10241371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9955370" y="4877810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9955370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수정</a:t>
            </a:r>
          </a:p>
        </p:txBody>
      </p:sp>
      <p:sp>
        <p:nvSpPr>
          <p:cNvPr id="502" name="Shape 502"/>
          <p:cNvSpPr/>
          <p:nvPr/>
        </p:nvSpPr>
        <p:spPr>
          <a:xfrm>
            <a:off x="10546933" y="4877810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10546933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삭제</a:t>
            </a:r>
          </a:p>
        </p:txBody>
      </p:sp>
      <p:sp>
        <p:nvSpPr>
          <p:cNvPr id="504" name="Shape 504"/>
          <p:cNvSpPr/>
          <p:nvPr/>
        </p:nvSpPr>
        <p:spPr>
          <a:xfrm>
            <a:off x="10808550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05" name="Shape 505"/>
          <p:cNvSpPr/>
          <p:nvPr/>
        </p:nvSpPr>
        <p:spPr>
          <a:xfrm>
            <a:off x="11138497" y="4877810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11138497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댓글</a:t>
            </a:r>
          </a:p>
        </p:txBody>
      </p:sp>
      <p:sp>
        <p:nvSpPr>
          <p:cNvPr id="507" name="Shape 507"/>
          <p:cNvSpPr/>
          <p:nvPr/>
        </p:nvSpPr>
        <p:spPr>
          <a:xfrm>
            <a:off x="11401693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08" name="Shape 508"/>
          <p:cNvSpPr/>
          <p:nvPr/>
        </p:nvSpPr>
        <p:spPr>
          <a:xfrm>
            <a:off x="11724994" y="4876380"/>
            <a:ext cx="526391" cy="517620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09" name="Shape 509"/>
          <p:cNvSpPr/>
          <p:nvPr/>
        </p:nvSpPr>
        <p:spPr>
          <a:xfrm>
            <a:off x="11724994" y="5016510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공감</a:t>
            </a:r>
          </a:p>
        </p:txBody>
      </p:sp>
      <p:sp>
        <p:nvSpPr>
          <p:cNvPr id="510" name="Shape 510"/>
          <p:cNvSpPr/>
          <p:nvPr/>
        </p:nvSpPr>
        <p:spPr>
          <a:xfrm>
            <a:off x="11988189" y="4740485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11" name="Shape 511"/>
          <p:cNvSpPr/>
          <p:nvPr/>
        </p:nvSpPr>
        <p:spPr>
          <a:xfrm>
            <a:off x="7958339" y="7046114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12" name="Shape 512"/>
          <p:cNvSpPr/>
          <p:nvPr/>
        </p:nvSpPr>
        <p:spPr>
          <a:xfrm>
            <a:off x="1260457" y="4744120"/>
            <a:ext cx="275639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13" name="Shape 513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1805343" y="4753943"/>
            <a:ext cx="1" cy="2644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2577943" y="460458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2577943" y="4758794"/>
            <a:ext cx="1" cy="29269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3311234" y="4740484"/>
            <a:ext cx="1" cy="39470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18" name="Shape 518"/>
          <p:cNvSpPr/>
          <p:nvPr/>
        </p:nvSpPr>
        <p:spPr>
          <a:xfrm>
            <a:off x="6324419" y="6156917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2597363" y="4115522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10266395" y="4114917"/>
            <a:ext cx="95555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21" name="Shape 521"/>
          <p:cNvSpPr/>
          <p:nvPr/>
        </p:nvSpPr>
        <p:spPr>
          <a:xfrm>
            <a:off x="9876924" y="4129268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22" name="Shape 522"/>
          <p:cNvSpPr/>
          <p:nvPr/>
        </p:nvSpPr>
        <p:spPr>
          <a:xfrm>
            <a:off x="10278173" y="4120995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5226775" y="6855252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24" name="Shape 524"/>
          <p:cNvSpPr/>
          <p:nvPr/>
        </p:nvSpPr>
        <p:spPr>
          <a:xfrm>
            <a:off x="5226775" y="6910609"/>
            <a:ext cx="526391" cy="406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지도</a:t>
            </a:r>
          </a:p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</a:t>
            </a:r>
          </a:p>
        </p:txBody>
      </p:sp>
      <p:sp>
        <p:nvSpPr>
          <p:cNvPr id="525" name="Shape 525"/>
          <p:cNvSpPr/>
          <p:nvPr/>
        </p:nvSpPr>
        <p:spPr>
          <a:xfrm flipH="1">
            <a:off x="5360110" y="6508942"/>
            <a:ext cx="73484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26" name="Shape 526"/>
          <p:cNvSpPr/>
          <p:nvPr/>
        </p:nvSpPr>
        <p:spPr>
          <a:xfrm flipH="1">
            <a:off x="5360110" y="5900642"/>
            <a:ext cx="73484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8745244" y="4882719"/>
            <a:ext cx="526391" cy="517620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8745244" y="4885215"/>
            <a:ext cx="526391" cy="50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조회</a:t>
            </a:r>
          </a:p>
        </p:txBody>
      </p:sp>
      <p:sp>
        <p:nvSpPr>
          <p:cNvPr id="529" name="Shape 529"/>
          <p:cNvSpPr/>
          <p:nvPr/>
        </p:nvSpPr>
        <p:spPr>
          <a:xfrm>
            <a:off x="8988112" y="4748222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11210449" y="4118342"/>
            <a:ext cx="1525483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31" name="Shape 531"/>
          <p:cNvSpPr/>
          <p:nvPr/>
        </p:nvSpPr>
        <p:spPr>
          <a:xfrm>
            <a:off x="12735931" y="4114916"/>
            <a:ext cx="1" cy="3202989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12340391" y="6269059"/>
            <a:ext cx="3968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33" name="Shape 533"/>
          <p:cNvSpPr/>
          <p:nvPr/>
        </p:nvSpPr>
        <p:spPr>
          <a:xfrm>
            <a:off x="11734586" y="6107393"/>
            <a:ext cx="872858" cy="34716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11734586" y="6155775"/>
            <a:ext cx="872858" cy="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회원관리</a:t>
            </a:r>
          </a:p>
        </p:txBody>
      </p:sp>
      <p:sp>
        <p:nvSpPr>
          <p:cNvPr id="535" name="Shape 535"/>
          <p:cNvSpPr/>
          <p:nvPr/>
        </p:nvSpPr>
        <p:spPr>
          <a:xfrm>
            <a:off x="11734586" y="6619590"/>
            <a:ext cx="872858" cy="347164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36" name="Shape 536"/>
          <p:cNvSpPr/>
          <p:nvPr/>
        </p:nvSpPr>
        <p:spPr>
          <a:xfrm>
            <a:off x="11734586" y="6667971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음식점관리</a:t>
            </a:r>
          </a:p>
        </p:txBody>
      </p:sp>
      <p:sp>
        <p:nvSpPr>
          <p:cNvPr id="537" name="Shape 537"/>
          <p:cNvSpPr/>
          <p:nvPr/>
        </p:nvSpPr>
        <p:spPr>
          <a:xfrm>
            <a:off x="11734586" y="7131787"/>
            <a:ext cx="872858" cy="34716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38" name="Shape 538"/>
          <p:cNvSpPr/>
          <p:nvPr/>
        </p:nvSpPr>
        <p:spPr>
          <a:xfrm>
            <a:off x="11734586" y="7180168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리뷰관리</a:t>
            </a:r>
          </a:p>
        </p:txBody>
      </p:sp>
      <p:sp>
        <p:nvSpPr>
          <p:cNvPr id="539" name="Shape 539"/>
          <p:cNvSpPr/>
          <p:nvPr/>
        </p:nvSpPr>
        <p:spPr>
          <a:xfrm>
            <a:off x="12473233" y="7305368"/>
            <a:ext cx="26842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11401693" y="5849848"/>
            <a:ext cx="1495565" cy="1898686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41" name="Shape 541"/>
          <p:cNvSpPr/>
          <p:nvPr/>
        </p:nvSpPr>
        <p:spPr>
          <a:xfrm>
            <a:off x="3067797" y="7305369"/>
            <a:ext cx="2225073" cy="785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 defTabSz="914400">
              <a:defRPr b="1" sz="4000">
                <a:ln w="8659">
                  <a:solidFill>
                    <a:srgbClr val="F8D15E"/>
                  </a:solidFill>
                </a:ln>
                <a:solidFill>
                  <a:srgbClr val="F8D15E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</a:t>
            </a:r>
          </a:p>
        </p:txBody>
      </p:sp>
      <p:sp>
        <p:nvSpPr>
          <p:cNvPr id="542" name="Shape 542"/>
          <p:cNvSpPr/>
          <p:nvPr/>
        </p:nvSpPr>
        <p:spPr>
          <a:xfrm flipH="1">
            <a:off x="6628209" y="6508942"/>
            <a:ext cx="73484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7099860" y="6264806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44" name="Shape 544"/>
          <p:cNvSpPr/>
          <p:nvPr/>
        </p:nvSpPr>
        <p:spPr>
          <a:xfrm>
            <a:off x="7099860" y="6280975"/>
            <a:ext cx="526391" cy="496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블로그 검색</a:t>
            </a:r>
          </a:p>
        </p:txBody>
      </p:sp>
      <p:sp>
        <p:nvSpPr>
          <p:cNvPr id="545" name="Shape 545"/>
          <p:cNvSpPr/>
          <p:nvPr/>
        </p:nvSpPr>
        <p:spPr>
          <a:xfrm>
            <a:off x="4346864" y="5807393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46" name="Shape 546"/>
          <p:cNvSpPr/>
          <p:nvPr/>
        </p:nvSpPr>
        <p:spPr>
          <a:xfrm>
            <a:off x="4346864" y="5827115"/>
            <a:ext cx="526391" cy="466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작성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후기</a:t>
            </a:r>
          </a:p>
        </p:txBody>
      </p:sp>
      <p:sp>
        <p:nvSpPr>
          <p:cNvPr id="547" name="Shape 547"/>
          <p:cNvSpPr/>
          <p:nvPr/>
        </p:nvSpPr>
        <p:spPr>
          <a:xfrm>
            <a:off x="4003472" y="4745435"/>
            <a:ext cx="1" cy="119284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3292637" y="5660914"/>
            <a:ext cx="1378199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49" name="Shape 549"/>
          <p:cNvSpPr/>
          <p:nvPr/>
        </p:nvSpPr>
        <p:spPr>
          <a:xfrm>
            <a:off x="5170027" y="4937836"/>
            <a:ext cx="526391" cy="5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종류별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링크</a:t>
            </a:r>
          </a:p>
        </p:txBody>
      </p:sp>
      <p:sp>
        <p:nvSpPr>
          <p:cNvPr id="550" name="Shape 550"/>
          <p:cNvSpPr/>
          <p:nvPr/>
        </p:nvSpPr>
        <p:spPr>
          <a:xfrm>
            <a:off x="3036149" y="3537394"/>
            <a:ext cx="807324" cy="342200"/>
          </a:xfrm>
          <a:prstGeom prst="rect">
            <a:avLst/>
          </a:prstGeom>
          <a:solidFill>
            <a:srgbClr val="FAD345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51" name="Shape 551"/>
          <p:cNvSpPr/>
          <p:nvPr/>
        </p:nvSpPr>
        <p:spPr>
          <a:xfrm>
            <a:off x="3036149" y="3583293"/>
            <a:ext cx="807324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이용자</a:t>
            </a:r>
          </a:p>
        </p:txBody>
      </p:sp>
      <p:sp>
        <p:nvSpPr>
          <p:cNvPr id="552" name="Shape 552"/>
          <p:cNvSpPr/>
          <p:nvPr/>
        </p:nvSpPr>
        <p:spPr>
          <a:xfrm>
            <a:off x="3061591" y="4942173"/>
            <a:ext cx="526391" cy="517619"/>
          </a:xfrm>
          <a:prstGeom prst="rect">
            <a:avLst/>
          </a:prstGeom>
          <a:solidFill>
            <a:srgbClr val="F9D25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53" name="Shape 553"/>
          <p:cNvSpPr/>
          <p:nvPr/>
        </p:nvSpPr>
        <p:spPr>
          <a:xfrm>
            <a:off x="3061591" y="5075782"/>
            <a:ext cx="526391" cy="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탈퇴</a:t>
            </a:r>
          </a:p>
        </p:txBody>
      </p:sp>
      <p:sp>
        <p:nvSpPr>
          <p:cNvPr id="554" name="Shape 554"/>
          <p:cNvSpPr/>
          <p:nvPr/>
        </p:nvSpPr>
        <p:spPr>
          <a:xfrm>
            <a:off x="3723052" y="5810896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55" name="Shape 555"/>
          <p:cNvSpPr/>
          <p:nvPr/>
        </p:nvSpPr>
        <p:spPr>
          <a:xfrm>
            <a:off x="3723052" y="5827993"/>
            <a:ext cx="526391" cy="48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문의</a:t>
            </a:r>
          </a:p>
          <a:p>
            <a:pPr defTabSz="914400">
              <a:defRPr b="1"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내용</a:t>
            </a:r>
          </a:p>
        </p:txBody>
      </p:sp>
      <p:sp>
        <p:nvSpPr>
          <p:cNvPr id="556" name="Shape 556"/>
          <p:cNvSpPr/>
          <p:nvPr/>
        </p:nvSpPr>
        <p:spPr>
          <a:xfrm>
            <a:off x="2369524" y="4942173"/>
            <a:ext cx="526391" cy="517619"/>
          </a:xfrm>
          <a:prstGeom prst="rect">
            <a:avLst/>
          </a:prstGeom>
          <a:solidFill>
            <a:srgbClr val="F9D25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57" name="Shape 557"/>
          <p:cNvSpPr/>
          <p:nvPr/>
        </p:nvSpPr>
        <p:spPr>
          <a:xfrm>
            <a:off x="2369524" y="4992966"/>
            <a:ext cx="526391" cy="416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 </a:t>
            </a:r>
          </a:p>
          <a:p>
            <a:pPr defTabSz="914400">
              <a:defRPr b="1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수정</a:t>
            </a:r>
          </a:p>
        </p:txBody>
      </p:sp>
      <p:sp>
        <p:nvSpPr>
          <p:cNvPr id="558" name="Shape 558"/>
          <p:cNvSpPr/>
          <p:nvPr/>
        </p:nvSpPr>
        <p:spPr>
          <a:xfrm>
            <a:off x="1677457" y="4942173"/>
            <a:ext cx="526391" cy="517619"/>
          </a:xfrm>
          <a:prstGeom prst="rect">
            <a:avLst/>
          </a:prstGeom>
          <a:solidFill>
            <a:srgbClr val="F9D25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559" name="Shape 559"/>
          <p:cNvSpPr/>
          <p:nvPr/>
        </p:nvSpPr>
        <p:spPr>
          <a:xfrm>
            <a:off x="1677457" y="4945365"/>
            <a:ext cx="526391" cy="51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Login</a:t>
            </a:r>
          </a:p>
          <a:p>
            <a:pPr defTabSz="914400">
              <a:defRPr b="1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Logout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roup 563"/>
          <p:cNvGrpSpPr/>
          <p:nvPr/>
        </p:nvGrpSpPr>
        <p:grpSpPr>
          <a:xfrm>
            <a:off x="-1905610" y="-1183"/>
            <a:ext cx="17343939" cy="9755966"/>
            <a:chOff x="0" y="0"/>
            <a:chExt cx="17343938" cy="9755964"/>
          </a:xfrm>
        </p:grpSpPr>
        <p:pic>
          <p:nvPicPr>
            <p:cNvPr id="561" name="image1.jpg" descr="실내, 놓은, 벽, 다음이(가) 표시된 사진&#10;&#10;높은 신뢰도로 생성된 설명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43939" cy="9755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2" name="Shape 562"/>
            <p:cNvSpPr/>
            <p:nvPr/>
          </p:nvSpPr>
          <p:spPr>
            <a:xfrm>
              <a:off x="1899911" y="3133"/>
              <a:ext cx="13016197" cy="9749699"/>
            </a:xfrm>
            <a:prstGeom prst="rect">
              <a:avLst/>
            </a:prstGeom>
            <a:solidFill>
              <a:srgbClr val="212121">
                <a:alpha val="72112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64" name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77" y="603567"/>
            <a:ext cx="866660" cy="866659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Shape 565"/>
          <p:cNvSpPr/>
          <p:nvPr/>
        </p:nvSpPr>
        <p:spPr>
          <a:xfrm>
            <a:off x="2050197" y="1368364"/>
            <a:ext cx="3789992" cy="77208"/>
          </a:xfrm>
          <a:prstGeom prst="rect">
            <a:avLst/>
          </a:prstGeom>
          <a:solidFill>
            <a:srgbClr val="ED4A7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6" name="Shape 566"/>
          <p:cNvSpPr/>
          <p:nvPr/>
        </p:nvSpPr>
        <p:spPr>
          <a:xfrm>
            <a:off x="2090649" y="654626"/>
            <a:ext cx="4266956" cy="675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914400">
              <a:defRPr b="1" sz="4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작업 분할 구조도</a:t>
            </a:r>
          </a:p>
        </p:txBody>
      </p:sp>
      <p:sp>
        <p:nvSpPr>
          <p:cNvPr id="567" name="Shape 567"/>
          <p:cNvSpPr/>
          <p:nvPr/>
        </p:nvSpPr>
        <p:spPr>
          <a:xfrm flipH="1">
            <a:off x="860495" y="1086378"/>
            <a:ext cx="1" cy="8100123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68" name="Shape 568"/>
          <p:cNvSpPr/>
          <p:nvPr/>
        </p:nvSpPr>
        <p:spPr>
          <a:xfrm rot="13500000">
            <a:off x="716478" y="942362"/>
            <a:ext cx="288033" cy="28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69" name="Shape 569"/>
          <p:cNvSpPr/>
          <p:nvPr/>
        </p:nvSpPr>
        <p:spPr>
          <a:xfrm>
            <a:off x="3302343" y="5670806"/>
            <a:ext cx="1" cy="29269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4680389" y="5658390"/>
            <a:ext cx="1" cy="39470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3439811" y="3829349"/>
            <a:ext cx="1" cy="29897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2" name="Shape 572"/>
          <p:cNvSpPr/>
          <p:nvPr/>
        </p:nvSpPr>
        <p:spPr>
          <a:xfrm flipV="1">
            <a:off x="5360112" y="5887305"/>
            <a:ext cx="1" cy="113563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3" name="Shape 573"/>
          <p:cNvSpPr/>
          <p:nvPr/>
        </p:nvSpPr>
        <p:spPr>
          <a:xfrm>
            <a:off x="12416132" y="6776978"/>
            <a:ext cx="31980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11221944" y="3197145"/>
            <a:ext cx="1" cy="917773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6815050" y="4604590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6" name="Shape 576"/>
          <p:cNvSpPr/>
          <p:nvPr/>
        </p:nvSpPr>
        <p:spPr>
          <a:xfrm>
            <a:off x="6133855" y="4744120"/>
            <a:ext cx="142628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7" name="Shape 577"/>
          <p:cNvSpPr/>
          <p:nvPr/>
        </p:nvSpPr>
        <p:spPr>
          <a:xfrm>
            <a:off x="6815051" y="4741914"/>
            <a:ext cx="1" cy="2392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8" name="Shape 578"/>
          <p:cNvSpPr/>
          <p:nvPr/>
        </p:nvSpPr>
        <p:spPr>
          <a:xfrm>
            <a:off x="7555210" y="4748222"/>
            <a:ext cx="1" cy="276483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9" name="Shape 579"/>
          <p:cNvSpPr/>
          <p:nvPr/>
        </p:nvSpPr>
        <p:spPr>
          <a:xfrm>
            <a:off x="5107263" y="4612326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4803246" y="4744120"/>
            <a:ext cx="606559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4803246" y="4741914"/>
            <a:ext cx="1" cy="2392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5409804" y="4741914"/>
            <a:ext cx="1" cy="276483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3" name="Shape 583"/>
          <p:cNvSpPr/>
          <p:nvPr/>
        </p:nvSpPr>
        <p:spPr>
          <a:xfrm flipH="1">
            <a:off x="4650154" y="5570196"/>
            <a:ext cx="2174484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4" name="Shape 584"/>
          <p:cNvSpPr/>
          <p:nvPr/>
        </p:nvSpPr>
        <p:spPr>
          <a:xfrm flipH="1" flipV="1">
            <a:off x="6069486" y="5368235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5" name="Shape 585"/>
          <p:cNvSpPr/>
          <p:nvPr/>
        </p:nvSpPr>
        <p:spPr>
          <a:xfrm flipV="1">
            <a:off x="6825942" y="5299489"/>
            <a:ext cx="1" cy="2644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6" name="Shape 586"/>
          <p:cNvSpPr/>
          <p:nvPr/>
        </p:nvSpPr>
        <p:spPr>
          <a:xfrm flipV="1">
            <a:off x="6292249" y="5577401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7" name="Shape 587"/>
          <p:cNvSpPr/>
          <p:nvPr/>
        </p:nvSpPr>
        <p:spPr>
          <a:xfrm flipV="1">
            <a:off x="5361416" y="5182696"/>
            <a:ext cx="1" cy="39470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8" name="Shape 588"/>
          <p:cNvSpPr/>
          <p:nvPr/>
        </p:nvSpPr>
        <p:spPr>
          <a:xfrm flipV="1">
            <a:off x="4654436" y="5375712"/>
            <a:ext cx="56" cy="183380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6151590" y="4741914"/>
            <a:ext cx="1" cy="30957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90" name="Shape 590"/>
          <p:cNvSpPr/>
          <p:nvPr/>
        </p:nvSpPr>
        <p:spPr>
          <a:xfrm>
            <a:off x="3440697" y="3210768"/>
            <a:ext cx="7769753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91" name="Shape 591"/>
          <p:cNvSpPr/>
          <p:nvPr/>
        </p:nvSpPr>
        <p:spPr>
          <a:xfrm>
            <a:off x="2584175" y="4116319"/>
            <a:ext cx="7306022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92" name="Shape 592"/>
          <p:cNvSpPr/>
          <p:nvPr/>
        </p:nvSpPr>
        <p:spPr>
          <a:xfrm>
            <a:off x="6290945" y="2437355"/>
            <a:ext cx="1550307" cy="394402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200">
                <a:ln w="9525">
                  <a:solidFill>
                    <a:srgbClr val="541F76">
                      <a:alpha val="70000"/>
                    </a:srgbClr>
                  </a:solidFill>
                </a:ln>
                <a:latin typeface="HY헤드라인M"/>
                <a:ea typeface="HY헤드라인M"/>
                <a:cs typeface="HY헤드라인M"/>
                <a:sym typeface="HY헤드라인M"/>
              </a:defRPr>
            </a:pPr>
          </a:p>
        </p:txBody>
      </p:sp>
      <p:sp>
        <p:nvSpPr>
          <p:cNvPr id="593" name="Shape 593"/>
          <p:cNvSpPr/>
          <p:nvPr/>
        </p:nvSpPr>
        <p:spPr>
          <a:xfrm>
            <a:off x="6290945" y="2489792"/>
            <a:ext cx="1550307" cy="289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200">
                <a:ln w="9525">
                  <a:solidFill>
                    <a:srgbClr val="541F76">
                      <a:alpha val="7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더조은 미슐랭</a:t>
            </a:r>
          </a:p>
        </p:txBody>
      </p:sp>
      <p:sp>
        <p:nvSpPr>
          <p:cNvPr id="594" name="Shape 594"/>
          <p:cNvSpPr/>
          <p:nvPr/>
        </p:nvSpPr>
        <p:spPr>
          <a:xfrm>
            <a:off x="7064025" y="2826468"/>
            <a:ext cx="1" cy="38773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95" name="Shape 595"/>
          <p:cNvSpPr/>
          <p:nvPr/>
        </p:nvSpPr>
        <p:spPr>
          <a:xfrm>
            <a:off x="10802250" y="3549627"/>
            <a:ext cx="807324" cy="376420"/>
          </a:xfrm>
          <a:prstGeom prst="rect">
            <a:avLst/>
          </a:prstGeom>
          <a:solidFill>
            <a:srgbClr val="ED4A7B"/>
          </a:solidFill>
          <a:ln w="158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96" name="Shape 596"/>
          <p:cNvSpPr/>
          <p:nvPr/>
        </p:nvSpPr>
        <p:spPr>
          <a:xfrm>
            <a:off x="10802250" y="3612636"/>
            <a:ext cx="807324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관리자</a:t>
            </a:r>
          </a:p>
        </p:txBody>
      </p:sp>
      <p:sp>
        <p:nvSpPr>
          <p:cNvPr id="597" name="Shape 597"/>
          <p:cNvSpPr/>
          <p:nvPr/>
        </p:nvSpPr>
        <p:spPr>
          <a:xfrm>
            <a:off x="3439811" y="3204910"/>
            <a:ext cx="1" cy="352484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98" name="Shape 598"/>
          <p:cNvSpPr/>
          <p:nvPr/>
        </p:nvSpPr>
        <p:spPr>
          <a:xfrm>
            <a:off x="2175005" y="4268917"/>
            <a:ext cx="851966" cy="361122"/>
          </a:xfrm>
          <a:prstGeom prst="rect">
            <a:avLst/>
          </a:prstGeom>
          <a:solidFill>
            <a:srgbClr val="FAD345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2175005" y="4324277"/>
            <a:ext cx="851966" cy="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회원정보</a:t>
            </a:r>
          </a:p>
        </p:txBody>
      </p:sp>
      <p:sp>
        <p:nvSpPr>
          <p:cNvPr id="600" name="Shape 600"/>
          <p:cNvSpPr/>
          <p:nvPr/>
        </p:nvSpPr>
        <p:spPr>
          <a:xfrm>
            <a:off x="998408" y="4945515"/>
            <a:ext cx="526391" cy="51761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01" name="Shape 601"/>
          <p:cNvSpPr/>
          <p:nvPr/>
        </p:nvSpPr>
        <p:spPr>
          <a:xfrm>
            <a:off x="998408" y="5079123"/>
            <a:ext cx="526391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가입</a:t>
            </a:r>
          </a:p>
        </p:txBody>
      </p:sp>
      <p:sp>
        <p:nvSpPr>
          <p:cNvPr id="602" name="Shape 602"/>
          <p:cNvSpPr/>
          <p:nvPr/>
        </p:nvSpPr>
        <p:spPr>
          <a:xfrm>
            <a:off x="3087656" y="5804985"/>
            <a:ext cx="526391" cy="517619"/>
          </a:xfrm>
          <a:prstGeom prst="rect">
            <a:avLst/>
          </a:prstGeom>
          <a:solidFill>
            <a:srgbClr val="F5CE76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03" name="Shape 603"/>
          <p:cNvSpPr/>
          <p:nvPr/>
        </p:nvSpPr>
        <p:spPr>
          <a:xfrm>
            <a:off x="3087656" y="5799686"/>
            <a:ext cx="526391" cy="54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최근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본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</a:t>
            </a:r>
          </a:p>
        </p:txBody>
      </p:sp>
      <p:sp>
        <p:nvSpPr>
          <p:cNvPr id="604" name="Shape 604"/>
          <p:cNvSpPr/>
          <p:nvPr/>
        </p:nvSpPr>
        <p:spPr>
          <a:xfrm>
            <a:off x="6319206" y="4250034"/>
            <a:ext cx="872859" cy="362293"/>
          </a:xfrm>
          <a:prstGeom prst="rect">
            <a:avLst/>
          </a:prstGeom>
          <a:solidFill>
            <a:srgbClr val="F9D253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6319206" y="4305980"/>
            <a:ext cx="872859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검색</a:t>
            </a:r>
          </a:p>
        </p:txBody>
      </p:sp>
      <p:sp>
        <p:nvSpPr>
          <p:cNvPr id="606" name="Shape 606"/>
          <p:cNvSpPr/>
          <p:nvPr/>
        </p:nvSpPr>
        <p:spPr>
          <a:xfrm>
            <a:off x="6763908" y="4115522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6550962" y="4925214"/>
            <a:ext cx="526392" cy="517619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6550962" y="4980572"/>
            <a:ext cx="526392" cy="406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일반</a:t>
            </a:r>
          </a:p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</a:t>
            </a:r>
          </a:p>
        </p:txBody>
      </p:sp>
      <p:sp>
        <p:nvSpPr>
          <p:cNvPr id="609" name="Shape 609"/>
          <p:cNvSpPr/>
          <p:nvPr/>
        </p:nvSpPr>
        <p:spPr>
          <a:xfrm>
            <a:off x="7247377" y="4929101"/>
            <a:ext cx="526391" cy="517620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10" name="Shape 610"/>
          <p:cNvSpPr/>
          <p:nvPr/>
        </p:nvSpPr>
        <p:spPr>
          <a:xfrm>
            <a:off x="7247377" y="4979894"/>
            <a:ext cx="526391" cy="416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검색어 </a:t>
            </a:r>
          </a:p>
          <a:p>
            <a:pPr defTabSz="914400">
              <a:defRPr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순위</a:t>
            </a:r>
          </a:p>
        </p:txBody>
      </p:sp>
      <p:sp>
        <p:nvSpPr>
          <p:cNvPr id="611" name="Shape 611"/>
          <p:cNvSpPr/>
          <p:nvPr/>
        </p:nvSpPr>
        <p:spPr>
          <a:xfrm>
            <a:off x="9657224" y="4252926"/>
            <a:ext cx="872858" cy="347164"/>
          </a:xfrm>
          <a:prstGeom prst="rect">
            <a:avLst/>
          </a:prstGeom>
          <a:solidFill>
            <a:srgbClr val="EB4D7C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12" name="Shape 612"/>
          <p:cNvSpPr/>
          <p:nvPr/>
        </p:nvSpPr>
        <p:spPr>
          <a:xfrm>
            <a:off x="9657224" y="4301307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채팅</a:t>
            </a:r>
          </a:p>
        </p:txBody>
      </p:sp>
      <p:sp>
        <p:nvSpPr>
          <p:cNvPr id="613" name="Shape 613"/>
          <p:cNvSpPr/>
          <p:nvPr/>
        </p:nvSpPr>
        <p:spPr>
          <a:xfrm>
            <a:off x="4670836" y="4265163"/>
            <a:ext cx="872858" cy="347164"/>
          </a:xfrm>
          <a:prstGeom prst="rect">
            <a:avLst/>
          </a:prstGeom>
          <a:solidFill>
            <a:srgbClr val="F9D253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14" name="Shape 614"/>
          <p:cNvSpPr/>
          <p:nvPr/>
        </p:nvSpPr>
        <p:spPr>
          <a:xfrm>
            <a:off x="4670836" y="4313544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</a:t>
            </a:r>
          </a:p>
        </p:txBody>
      </p:sp>
      <p:sp>
        <p:nvSpPr>
          <p:cNvPr id="615" name="Shape 615"/>
          <p:cNvSpPr/>
          <p:nvPr/>
        </p:nvSpPr>
        <p:spPr>
          <a:xfrm>
            <a:off x="5859136" y="4940628"/>
            <a:ext cx="526392" cy="496004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16" name="Shape 616"/>
          <p:cNvSpPr/>
          <p:nvPr/>
        </p:nvSpPr>
        <p:spPr>
          <a:xfrm>
            <a:off x="5859136" y="4985179"/>
            <a:ext cx="526392" cy="40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필터</a:t>
            </a:r>
          </a:p>
          <a:p>
            <a:pPr defTabSz="914400">
              <a:defRPr spc="-150"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검색</a:t>
            </a:r>
          </a:p>
        </p:txBody>
      </p:sp>
      <p:sp>
        <p:nvSpPr>
          <p:cNvPr id="617" name="Shape 617"/>
          <p:cNvSpPr/>
          <p:nvPr/>
        </p:nvSpPr>
        <p:spPr>
          <a:xfrm>
            <a:off x="4541422" y="4940628"/>
            <a:ext cx="526391" cy="496004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18" name="Shape 618"/>
          <p:cNvSpPr/>
          <p:nvPr/>
        </p:nvSpPr>
        <p:spPr>
          <a:xfrm>
            <a:off x="4541422" y="4958249"/>
            <a:ext cx="526391" cy="46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추천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테마</a:t>
            </a:r>
          </a:p>
        </p:txBody>
      </p:sp>
      <p:sp>
        <p:nvSpPr>
          <p:cNvPr id="619" name="Shape 619"/>
          <p:cNvSpPr/>
          <p:nvPr/>
        </p:nvSpPr>
        <p:spPr>
          <a:xfrm>
            <a:off x="5160424" y="4940628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20" name="Shape 620"/>
          <p:cNvSpPr/>
          <p:nvPr/>
        </p:nvSpPr>
        <p:spPr>
          <a:xfrm>
            <a:off x="6096910" y="5660914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21" name="Shape 621"/>
          <p:cNvSpPr/>
          <p:nvPr/>
        </p:nvSpPr>
        <p:spPr>
          <a:xfrm>
            <a:off x="6096910" y="5667381"/>
            <a:ext cx="526391" cy="495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 리스트</a:t>
            </a:r>
          </a:p>
        </p:txBody>
      </p:sp>
      <p:sp>
        <p:nvSpPr>
          <p:cNvPr id="622" name="Shape 622"/>
          <p:cNvSpPr/>
          <p:nvPr/>
        </p:nvSpPr>
        <p:spPr>
          <a:xfrm>
            <a:off x="6083790" y="6895723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23" name="Shape 623"/>
          <p:cNvSpPr/>
          <p:nvPr/>
        </p:nvSpPr>
        <p:spPr>
          <a:xfrm>
            <a:off x="6083790" y="7038086"/>
            <a:ext cx="526391" cy="211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후기</a:t>
            </a:r>
          </a:p>
        </p:txBody>
      </p:sp>
      <p:sp>
        <p:nvSpPr>
          <p:cNvPr id="624" name="Shape 624"/>
          <p:cNvSpPr/>
          <p:nvPr/>
        </p:nvSpPr>
        <p:spPr>
          <a:xfrm>
            <a:off x="6094958" y="6280975"/>
            <a:ext cx="526391" cy="496004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25" name="Shape 625"/>
          <p:cNvSpPr/>
          <p:nvPr/>
        </p:nvSpPr>
        <p:spPr>
          <a:xfrm>
            <a:off x="6094958" y="6280975"/>
            <a:ext cx="526391" cy="51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음식점 상세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</a:t>
            </a:r>
          </a:p>
        </p:txBody>
      </p:sp>
      <p:sp>
        <p:nvSpPr>
          <p:cNvPr id="626" name="Shape 626"/>
          <p:cNvSpPr/>
          <p:nvPr/>
        </p:nvSpPr>
        <p:spPr>
          <a:xfrm>
            <a:off x="6329635" y="6757416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27" name="Shape 627"/>
          <p:cNvSpPr/>
          <p:nvPr/>
        </p:nvSpPr>
        <p:spPr>
          <a:xfrm>
            <a:off x="6919938" y="7184214"/>
            <a:ext cx="2391136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28" name="Shape 628"/>
          <p:cNvSpPr/>
          <p:nvPr/>
        </p:nvSpPr>
        <p:spPr>
          <a:xfrm>
            <a:off x="6681622" y="7317905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29" name="Shape 629"/>
          <p:cNvSpPr/>
          <p:nvPr/>
        </p:nvSpPr>
        <p:spPr>
          <a:xfrm>
            <a:off x="6681622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작성</a:t>
            </a:r>
          </a:p>
        </p:txBody>
      </p:sp>
      <p:sp>
        <p:nvSpPr>
          <p:cNvPr id="630" name="Shape 630"/>
          <p:cNvSpPr/>
          <p:nvPr/>
        </p:nvSpPr>
        <p:spPr>
          <a:xfrm>
            <a:off x="6928698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31" name="Shape 631"/>
          <p:cNvSpPr/>
          <p:nvPr/>
        </p:nvSpPr>
        <p:spPr>
          <a:xfrm>
            <a:off x="7273186" y="7317905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pc="-150"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32" name="Shape 632"/>
          <p:cNvSpPr/>
          <p:nvPr/>
        </p:nvSpPr>
        <p:spPr>
          <a:xfrm>
            <a:off x="7273186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pc="-166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수정</a:t>
            </a:r>
          </a:p>
        </p:txBody>
      </p:sp>
      <p:sp>
        <p:nvSpPr>
          <p:cNvPr id="633" name="Shape 633"/>
          <p:cNvSpPr/>
          <p:nvPr/>
        </p:nvSpPr>
        <p:spPr>
          <a:xfrm>
            <a:off x="7568969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34" name="Shape 634"/>
          <p:cNvSpPr/>
          <p:nvPr/>
        </p:nvSpPr>
        <p:spPr>
          <a:xfrm flipH="1">
            <a:off x="6588032" y="7046649"/>
            <a:ext cx="137030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35" name="Shape 635"/>
          <p:cNvSpPr/>
          <p:nvPr/>
        </p:nvSpPr>
        <p:spPr>
          <a:xfrm>
            <a:off x="8150751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36" name="Shape 636"/>
          <p:cNvSpPr/>
          <p:nvPr/>
        </p:nvSpPr>
        <p:spPr>
          <a:xfrm>
            <a:off x="7864750" y="7317905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37" name="Shape 637"/>
          <p:cNvSpPr/>
          <p:nvPr/>
        </p:nvSpPr>
        <p:spPr>
          <a:xfrm>
            <a:off x="7864750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삭제</a:t>
            </a:r>
          </a:p>
        </p:txBody>
      </p:sp>
      <p:sp>
        <p:nvSpPr>
          <p:cNvPr id="638" name="Shape 638"/>
          <p:cNvSpPr/>
          <p:nvPr/>
        </p:nvSpPr>
        <p:spPr>
          <a:xfrm>
            <a:off x="8456314" y="7317905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39" name="Shape 639"/>
          <p:cNvSpPr/>
          <p:nvPr/>
        </p:nvSpPr>
        <p:spPr>
          <a:xfrm>
            <a:off x="8456314" y="7458034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별점</a:t>
            </a:r>
          </a:p>
        </p:txBody>
      </p:sp>
      <p:sp>
        <p:nvSpPr>
          <p:cNvPr id="640" name="Shape 640"/>
          <p:cNvSpPr/>
          <p:nvPr/>
        </p:nvSpPr>
        <p:spPr>
          <a:xfrm>
            <a:off x="8717929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41" name="Shape 641"/>
          <p:cNvSpPr/>
          <p:nvPr/>
        </p:nvSpPr>
        <p:spPr>
          <a:xfrm>
            <a:off x="9047877" y="7317905"/>
            <a:ext cx="526392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42" name="Shape 642"/>
          <p:cNvSpPr/>
          <p:nvPr/>
        </p:nvSpPr>
        <p:spPr>
          <a:xfrm>
            <a:off x="9047877" y="7458034"/>
            <a:ext cx="526392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공감</a:t>
            </a:r>
          </a:p>
        </p:txBody>
      </p:sp>
      <p:sp>
        <p:nvSpPr>
          <p:cNvPr id="643" name="Shape 643"/>
          <p:cNvSpPr/>
          <p:nvPr/>
        </p:nvSpPr>
        <p:spPr>
          <a:xfrm>
            <a:off x="9311073" y="718200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44" name="Shape 644"/>
          <p:cNvSpPr/>
          <p:nvPr/>
        </p:nvSpPr>
        <p:spPr>
          <a:xfrm>
            <a:off x="8197653" y="4250034"/>
            <a:ext cx="872858" cy="362293"/>
          </a:xfrm>
          <a:prstGeom prst="rect">
            <a:avLst/>
          </a:prstGeom>
          <a:solidFill>
            <a:srgbClr val="F9D253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45" name="Shape 645"/>
          <p:cNvSpPr/>
          <p:nvPr/>
        </p:nvSpPr>
        <p:spPr>
          <a:xfrm>
            <a:off x="8197653" y="4305980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상세리뷰</a:t>
            </a:r>
          </a:p>
        </p:txBody>
      </p:sp>
      <p:sp>
        <p:nvSpPr>
          <p:cNvPr id="646" name="Shape 646"/>
          <p:cNvSpPr/>
          <p:nvPr/>
        </p:nvSpPr>
        <p:spPr>
          <a:xfrm>
            <a:off x="8656401" y="4129268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47" name="Shape 647"/>
          <p:cNvSpPr/>
          <p:nvPr/>
        </p:nvSpPr>
        <p:spPr>
          <a:xfrm>
            <a:off x="8353821" y="4744120"/>
            <a:ext cx="3634369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48" name="Shape 648"/>
          <p:cNvSpPr/>
          <p:nvPr/>
        </p:nvSpPr>
        <p:spPr>
          <a:xfrm>
            <a:off x="8115505" y="4877810"/>
            <a:ext cx="526391" cy="517619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49" name="Shape 649"/>
          <p:cNvSpPr/>
          <p:nvPr/>
        </p:nvSpPr>
        <p:spPr>
          <a:xfrm>
            <a:off x="8118654" y="4876800"/>
            <a:ext cx="526391" cy="51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목록</a:t>
            </a:r>
          </a:p>
        </p:txBody>
      </p:sp>
      <p:sp>
        <p:nvSpPr>
          <p:cNvPr id="650" name="Shape 650"/>
          <p:cNvSpPr/>
          <p:nvPr/>
        </p:nvSpPr>
        <p:spPr>
          <a:xfrm>
            <a:off x="8362581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51" name="Shape 651"/>
          <p:cNvSpPr/>
          <p:nvPr/>
        </p:nvSpPr>
        <p:spPr>
          <a:xfrm>
            <a:off x="9363806" y="4877810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pc="-150"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52" name="Shape 652"/>
          <p:cNvSpPr/>
          <p:nvPr/>
        </p:nvSpPr>
        <p:spPr>
          <a:xfrm>
            <a:off x="9363806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pc="-166"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작성</a:t>
            </a:r>
          </a:p>
        </p:txBody>
      </p:sp>
      <p:sp>
        <p:nvSpPr>
          <p:cNvPr id="653" name="Shape 653"/>
          <p:cNvSpPr/>
          <p:nvPr/>
        </p:nvSpPr>
        <p:spPr>
          <a:xfrm>
            <a:off x="9659589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54" name="Shape 654"/>
          <p:cNvSpPr/>
          <p:nvPr/>
        </p:nvSpPr>
        <p:spPr>
          <a:xfrm>
            <a:off x="8634081" y="460458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55" name="Shape 655"/>
          <p:cNvSpPr/>
          <p:nvPr/>
        </p:nvSpPr>
        <p:spPr>
          <a:xfrm>
            <a:off x="10241371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56" name="Shape 656"/>
          <p:cNvSpPr/>
          <p:nvPr/>
        </p:nvSpPr>
        <p:spPr>
          <a:xfrm>
            <a:off x="9955370" y="4877810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57" name="Shape 657"/>
          <p:cNvSpPr/>
          <p:nvPr/>
        </p:nvSpPr>
        <p:spPr>
          <a:xfrm>
            <a:off x="9955370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수정</a:t>
            </a:r>
          </a:p>
        </p:txBody>
      </p:sp>
      <p:sp>
        <p:nvSpPr>
          <p:cNvPr id="658" name="Shape 658"/>
          <p:cNvSpPr/>
          <p:nvPr/>
        </p:nvSpPr>
        <p:spPr>
          <a:xfrm>
            <a:off x="10546933" y="4877810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59" name="Shape 659"/>
          <p:cNvSpPr/>
          <p:nvPr/>
        </p:nvSpPr>
        <p:spPr>
          <a:xfrm>
            <a:off x="10546933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삭제</a:t>
            </a:r>
          </a:p>
        </p:txBody>
      </p:sp>
      <p:sp>
        <p:nvSpPr>
          <p:cNvPr id="660" name="Shape 660"/>
          <p:cNvSpPr/>
          <p:nvPr/>
        </p:nvSpPr>
        <p:spPr>
          <a:xfrm>
            <a:off x="10808550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61" name="Shape 661"/>
          <p:cNvSpPr/>
          <p:nvPr/>
        </p:nvSpPr>
        <p:spPr>
          <a:xfrm>
            <a:off x="11138497" y="4877810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62" name="Shape 662"/>
          <p:cNvSpPr/>
          <p:nvPr/>
        </p:nvSpPr>
        <p:spPr>
          <a:xfrm>
            <a:off x="11138497" y="5017939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댓글</a:t>
            </a:r>
          </a:p>
        </p:txBody>
      </p:sp>
      <p:sp>
        <p:nvSpPr>
          <p:cNvPr id="663" name="Shape 663"/>
          <p:cNvSpPr/>
          <p:nvPr/>
        </p:nvSpPr>
        <p:spPr>
          <a:xfrm>
            <a:off x="11401693" y="4741914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64" name="Shape 664"/>
          <p:cNvSpPr/>
          <p:nvPr/>
        </p:nvSpPr>
        <p:spPr>
          <a:xfrm>
            <a:off x="11724994" y="4876380"/>
            <a:ext cx="526391" cy="517620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65" name="Shape 665"/>
          <p:cNvSpPr/>
          <p:nvPr/>
        </p:nvSpPr>
        <p:spPr>
          <a:xfrm>
            <a:off x="11724994" y="5016510"/>
            <a:ext cx="526391" cy="23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공감</a:t>
            </a:r>
          </a:p>
        </p:txBody>
      </p:sp>
      <p:sp>
        <p:nvSpPr>
          <p:cNvPr id="666" name="Shape 666"/>
          <p:cNvSpPr/>
          <p:nvPr/>
        </p:nvSpPr>
        <p:spPr>
          <a:xfrm>
            <a:off x="11988189" y="4740485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67" name="Shape 667"/>
          <p:cNvSpPr/>
          <p:nvPr/>
        </p:nvSpPr>
        <p:spPr>
          <a:xfrm>
            <a:off x="7958339" y="7046114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68" name="Shape 668"/>
          <p:cNvSpPr/>
          <p:nvPr/>
        </p:nvSpPr>
        <p:spPr>
          <a:xfrm>
            <a:off x="1260457" y="4744120"/>
            <a:ext cx="275639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69" name="Shape 669"/>
          <p:cNvSpPr/>
          <p:nvPr/>
        </p:nvSpPr>
        <p:spPr>
          <a:xfrm>
            <a:off x="1260754" y="4757999"/>
            <a:ext cx="849" cy="18751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0" name="Shape 670"/>
          <p:cNvSpPr/>
          <p:nvPr/>
        </p:nvSpPr>
        <p:spPr>
          <a:xfrm>
            <a:off x="1805343" y="4753943"/>
            <a:ext cx="1" cy="264454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2577943" y="4604589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2" name="Shape 672"/>
          <p:cNvSpPr/>
          <p:nvPr/>
        </p:nvSpPr>
        <p:spPr>
          <a:xfrm>
            <a:off x="2577943" y="4758794"/>
            <a:ext cx="1" cy="292695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3" name="Shape 673"/>
          <p:cNvSpPr/>
          <p:nvPr/>
        </p:nvSpPr>
        <p:spPr>
          <a:xfrm>
            <a:off x="3311234" y="4740484"/>
            <a:ext cx="1" cy="39470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4" name="Shape 674"/>
          <p:cNvSpPr/>
          <p:nvPr/>
        </p:nvSpPr>
        <p:spPr>
          <a:xfrm>
            <a:off x="6324419" y="6156917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5" name="Shape 675"/>
          <p:cNvSpPr/>
          <p:nvPr/>
        </p:nvSpPr>
        <p:spPr>
          <a:xfrm>
            <a:off x="2597363" y="4115522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6" name="Shape 676"/>
          <p:cNvSpPr/>
          <p:nvPr/>
        </p:nvSpPr>
        <p:spPr>
          <a:xfrm>
            <a:off x="10266395" y="4114917"/>
            <a:ext cx="95555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7" name="Shape 677"/>
          <p:cNvSpPr/>
          <p:nvPr/>
        </p:nvSpPr>
        <p:spPr>
          <a:xfrm>
            <a:off x="9876924" y="4129268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8" name="Shape 678"/>
          <p:cNvSpPr/>
          <p:nvPr/>
        </p:nvSpPr>
        <p:spPr>
          <a:xfrm>
            <a:off x="10278173" y="4120995"/>
            <a:ext cx="1" cy="135896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79" name="Shape 679"/>
          <p:cNvSpPr/>
          <p:nvPr/>
        </p:nvSpPr>
        <p:spPr>
          <a:xfrm>
            <a:off x="5226775" y="6855252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80" name="Shape 680"/>
          <p:cNvSpPr/>
          <p:nvPr/>
        </p:nvSpPr>
        <p:spPr>
          <a:xfrm>
            <a:off x="5226775" y="6910609"/>
            <a:ext cx="526391" cy="406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지도</a:t>
            </a:r>
          </a:p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</a:t>
            </a:r>
          </a:p>
        </p:txBody>
      </p:sp>
      <p:sp>
        <p:nvSpPr>
          <p:cNvPr id="681" name="Shape 681"/>
          <p:cNvSpPr/>
          <p:nvPr/>
        </p:nvSpPr>
        <p:spPr>
          <a:xfrm flipH="1">
            <a:off x="5360110" y="6508942"/>
            <a:ext cx="73484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82" name="Shape 682"/>
          <p:cNvSpPr/>
          <p:nvPr/>
        </p:nvSpPr>
        <p:spPr>
          <a:xfrm flipH="1">
            <a:off x="5360110" y="5900642"/>
            <a:ext cx="73484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83" name="Shape 683"/>
          <p:cNvSpPr/>
          <p:nvPr/>
        </p:nvSpPr>
        <p:spPr>
          <a:xfrm>
            <a:off x="8745244" y="4882719"/>
            <a:ext cx="526391" cy="517620"/>
          </a:xfrm>
          <a:prstGeom prst="rect">
            <a:avLst/>
          </a:prstGeom>
          <a:solidFill>
            <a:srgbClr val="F8D15E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684" name="Shape 684"/>
          <p:cNvSpPr/>
          <p:nvPr/>
        </p:nvSpPr>
        <p:spPr>
          <a:xfrm>
            <a:off x="8745244" y="4885215"/>
            <a:ext cx="526391" cy="50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조회</a:t>
            </a:r>
          </a:p>
        </p:txBody>
      </p:sp>
      <p:sp>
        <p:nvSpPr>
          <p:cNvPr id="685" name="Shape 685"/>
          <p:cNvSpPr/>
          <p:nvPr/>
        </p:nvSpPr>
        <p:spPr>
          <a:xfrm>
            <a:off x="8988112" y="4748222"/>
            <a:ext cx="1" cy="13589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86" name="Shape 686"/>
          <p:cNvSpPr/>
          <p:nvPr/>
        </p:nvSpPr>
        <p:spPr>
          <a:xfrm>
            <a:off x="11210449" y="4118342"/>
            <a:ext cx="1525483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87" name="Shape 687"/>
          <p:cNvSpPr/>
          <p:nvPr/>
        </p:nvSpPr>
        <p:spPr>
          <a:xfrm>
            <a:off x="12735931" y="4114916"/>
            <a:ext cx="1" cy="3202989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88" name="Shape 688"/>
          <p:cNvSpPr/>
          <p:nvPr/>
        </p:nvSpPr>
        <p:spPr>
          <a:xfrm>
            <a:off x="12340391" y="6269059"/>
            <a:ext cx="396826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89" name="Shape 689"/>
          <p:cNvSpPr/>
          <p:nvPr/>
        </p:nvSpPr>
        <p:spPr>
          <a:xfrm>
            <a:off x="11734586" y="6107393"/>
            <a:ext cx="872858" cy="347165"/>
          </a:xfrm>
          <a:prstGeom prst="rect">
            <a:avLst/>
          </a:prstGeom>
          <a:solidFill>
            <a:srgbClr val="ED4A7B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90" name="Shape 690"/>
          <p:cNvSpPr/>
          <p:nvPr/>
        </p:nvSpPr>
        <p:spPr>
          <a:xfrm>
            <a:off x="11734586" y="6155775"/>
            <a:ext cx="872858" cy="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회원관리</a:t>
            </a:r>
          </a:p>
        </p:txBody>
      </p:sp>
      <p:sp>
        <p:nvSpPr>
          <p:cNvPr id="691" name="Shape 691"/>
          <p:cNvSpPr/>
          <p:nvPr/>
        </p:nvSpPr>
        <p:spPr>
          <a:xfrm>
            <a:off x="11734586" y="6619590"/>
            <a:ext cx="872858" cy="347164"/>
          </a:xfrm>
          <a:prstGeom prst="rect">
            <a:avLst/>
          </a:prstGeom>
          <a:solidFill>
            <a:srgbClr val="ED4A7B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92" name="Shape 692"/>
          <p:cNvSpPr/>
          <p:nvPr/>
        </p:nvSpPr>
        <p:spPr>
          <a:xfrm>
            <a:off x="11734586" y="6667971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음식점관리</a:t>
            </a:r>
          </a:p>
        </p:txBody>
      </p:sp>
      <p:sp>
        <p:nvSpPr>
          <p:cNvPr id="693" name="Shape 693"/>
          <p:cNvSpPr/>
          <p:nvPr/>
        </p:nvSpPr>
        <p:spPr>
          <a:xfrm>
            <a:off x="12473233" y="7305368"/>
            <a:ext cx="268420" cy="1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94" name="Shape 694"/>
          <p:cNvSpPr/>
          <p:nvPr/>
        </p:nvSpPr>
        <p:spPr>
          <a:xfrm>
            <a:off x="11401693" y="5849848"/>
            <a:ext cx="1495565" cy="1898686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95" name="Shape 695"/>
          <p:cNvSpPr/>
          <p:nvPr/>
        </p:nvSpPr>
        <p:spPr>
          <a:xfrm>
            <a:off x="3067797" y="7305369"/>
            <a:ext cx="2225073" cy="785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 defTabSz="914400">
              <a:defRPr b="1" sz="4000">
                <a:ln w="8659">
                  <a:solidFill>
                    <a:srgbClr val="ED4A7B"/>
                  </a:solidFill>
                </a:ln>
                <a:solidFill>
                  <a:srgbClr val="ED4A7B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관리자</a:t>
            </a:r>
          </a:p>
        </p:txBody>
      </p:sp>
      <p:sp>
        <p:nvSpPr>
          <p:cNvPr id="696" name="Shape 696"/>
          <p:cNvSpPr/>
          <p:nvPr/>
        </p:nvSpPr>
        <p:spPr>
          <a:xfrm flipH="1">
            <a:off x="6628209" y="6508942"/>
            <a:ext cx="734848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97" name="Shape 697"/>
          <p:cNvSpPr/>
          <p:nvPr/>
        </p:nvSpPr>
        <p:spPr>
          <a:xfrm>
            <a:off x="7099860" y="6264806"/>
            <a:ext cx="526391" cy="517619"/>
          </a:xfrm>
          <a:prstGeom prst="rect">
            <a:avLst/>
          </a:prstGeom>
          <a:solidFill>
            <a:srgbClr val="F7D067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698" name="Shape 698"/>
          <p:cNvSpPr/>
          <p:nvPr/>
        </p:nvSpPr>
        <p:spPr>
          <a:xfrm>
            <a:off x="7099860" y="6280975"/>
            <a:ext cx="526391" cy="496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블로그 검색</a:t>
            </a:r>
          </a:p>
        </p:txBody>
      </p:sp>
      <p:sp>
        <p:nvSpPr>
          <p:cNvPr id="699" name="Shape 699"/>
          <p:cNvSpPr/>
          <p:nvPr/>
        </p:nvSpPr>
        <p:spPr>
          <a:xfrm>
            <a:off x="4346864" y="5807393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700" name="Shape 700"/>
          <p:cNvSpPr/>
          <p:nvPr/>
        </p:nvSpPr>
        <p:spPr>
          <a:xfrm>
            <a:off x="4346864" y="5827115"/>
            <a:ext cx="526391" cy="466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작성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후기</a:t>
            </a:r>
          </a:p>
        </p:txBody>
      </p:sp>
      <p:sp>
        <p:nvSpPr>
          <p:cNvPr id="701" name="Shape 701"/>
          <p:cNvSpPr/>
          <p:nvPr/>
        </p:nvSpPr>
        <p:spPr>
          <a:xfrm>
            <a:off x="4003472" y="4745435"/>
            <a:ext cx="1" cy="1192847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702" name="Shape 702"/>
          <p:cNvSpPr/>
          <p:nvPr/>
        </p:nvSpPr>
        <p:spPr>
          <a:xfrm>
            <a:off x="3292637" y="5660914"/>
            <a:ext cx="1378199" cy="1"/>
          </a:xfrm>
          <a:prstGeom prst="line">
            <a:avLst/>
          </a:prstGeom>
          <a:solidFill>
            <a:srgbClr val="FFFFFF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algn="l" defTabSz="914400">
              <a:defRPr sz="1800"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703" name="Shape 703"/>
          <p:cNvSpPr/>
          <p:nvPr/>
        </p:nvSpPr>
        <p:spPr>
          <a:xfrm>
            <a:off x="5170027" y="4937836"/>
            <a:ext cx="526391" cy="50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음식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종류별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링크</a:t>
            </a:r>
          </a:p>
        </p:txBody>
      </p:sp>
      <p:sp>
        <p:nvSpPr>
          <p:cNvPr id="704" name="Shape 704"/>
          <p:cNvSpPr/>
          <p:nvPr/>
        </p:nvSpPr>
        <p:spPr>
          <a:xfrm>
            <a:off x="3036149" y="3537394"/>
            <a:ext cx="807324" cy="342200"/>
          </a:xfrm>
          <a:prstGeom prst="rect">
            <a:avLst/>
          </a:prstGeom>
          <a:solidFill>
            <a:srgbClr val="FAD345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705" name="Shape 705"/>
          <p:cNvSpPr/>
          <p:nvPr/>
        </p:nvSpPr>
        <p:spPr>
          <a:xfrm>
            <a:off x="3036149" y="3583293"/>
            <a:ext cx="807324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이용자</a:t>
            </a:r>
          </a:p>
        </p:txBody>
      </p:sp>
      <p:sp>
        <p:nvSpPr>
          <p:cNvPr id="706" name="Shape 706"/>
          <p:cNvSpPr/>
          <p:nvPr/>
        </p:nvSpPr>
        <p:spPr>
          <a:xfrm>
            <a:off x="3061591" y="4942173"/>
            <a:ext cx="526391" cy="517619"/>
          </a:xfrm>
          <a:prstGeom prst="rect">
            <a:avLst/>
          </a:prstGeom>
          <a:solidFill>
            <a:srgbClr val="F9D25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707" name="Shape 707"/>
          <p:cNvSpPr/>
          <p:nvPr/>
        </p:nvSpPr>
        <p:spPr>
          <a:xfrm>
            <a:off x="3061591" y="5075782"/>
            <a:ext cx="526391" cy="25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탈퇴</a:t>
            </a:r>
          </a:p>
        </p:txBody>
      </p:sp>
      <p:sp>
        <p:nvSpPr>
          <p:cNvPr id="708" name="Shape 708"/>
          <p:cNvSpPr/>
          <p:nvPr/>
        </p:nvSpPr>
        <p:spPr>
          <a:xfrm>
            <a:off x="3723052" y="5810896"/>
            <a:ext cx="526391" cy="517619"/>
          </a:xfrm>
          <a:prstGeom prst="rect">
            <a:avLst/>
          </a:prstGeom>
          <a:solidFill>
            <a:srgbClr val="F6CF6F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8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709" name="Shape 709"/>
          <p:cNvSpPr/>
          <p:nvPr/>
        </p:nvSpPr>
        <p:spPr>
          <a:xfrm>
            <a:off x="3723052" y="5827993"/>
            <a:ext cx="526391" cy="48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문의</a:t>
            </a:r>
          </a:p>
          <a:p>
            <a:pPr defTabSz="914400">
              <a:defRPr sz="1000">
                <a:ln w="11906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내용</a:t>
            </a:r>
          </a:p>
        </p:txBody>
      </p:sp>
      <p:sp>
        <p:nvSpPr>
          <p:cNvPr id="710" name="Shape 710"/>
          <p:cNvSpPr/>
          <p:nvPr/>
        </p:nvSpPr>
        <p:spPr>
          <a:xfrm>
            <a:off x="2369524" y="4942173"/>
            <a:ext cx="526391" cy="517619"/>
          </a:xfrm>
          <a:prstGeom prst="rect">
            <a:avLst/>
          </a:prstGeom>
          <a:solidFill>
            <a:srgbClr val="F9D25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711" name="Shape 711"/>
          <p:cNvSpPr/>
          <p:nvPr/>
        </p:nvSpPr>
        <p:spPr>
          <a:xfrm>
            <a:off x="2369524" y="4992966"/>
            <a:ext cx="526391" cy="416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정보 </a:t>
            </a:r>
          </a:p>
          <a:p>
            <a:pPr defTabSz="914400">
              <a:defRPr sz="1000">
                <a:ln w="9525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수정</a:t>
            </a:r>
          </a:p>
        </p:txBody>
      </p:sp>
      <p:sp>
        <p:nvSpPr>
          <p:cNvPr id="712" name="Shape 712"/>
          <p:cNvSpPr/>
          <p:nvPr/>
        </p:nvSpPr>
        <p:spPr>
          <a:xfrm>
            <a:off x="1677457" y="4942173"/>
            <a:ext cx="526391" cy="517619"/>
          </a:xfrm>
          <a:prstGeom prst="rect">
            <a:avLst/>
          </a:prstGeom>
          <a:solidFill>
            <a:srgbClr val="F9D253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900">
                <a:ln w="9524">
                  <a:solidFill>
                    <a:srgbClr val="262626">
                      <a:alpha val="20000"/>
                    </a:srgbClr>
                  </a:solidFill>
                </a:ln>
                <a:latin typeface="-윤고딕330"/>
                <a:ea typeface="-윤고딕330"/>
                <a:cs typeface="-윤고딕330"/>
                <a:sym typeface="-윤고딕330"/>
              </a:defRPr>
            </a:pPr>
          </a:p>
        </p:txBody>
      </p:sp>
      <p:sp>
        <p:nvSpPr>
          <p:cNvPr id="713" name="Shape 713"/>
          <p:cNvSpPr/>
          <p:nvPr/>
        </p:nvSpPr>
        <p:spPr>
          <a:xfrm>
            <a:off x="1677457" y="4945365"/>
            <a:ext cx="526391" cy="51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Login</a:t>
            </a:r>
          </a:p>
          <a:p>
            <a:pPr defTabSz="914400">
              <a:defRPr sz="1000">
                <a:ln w="10583">
                  <a:solidFill>
                    <a:srgbClr val="262626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Logout</a:t>
            </a:r>
          </a:p>
        </p:txBody>
      </p:sp>
      <p:sp>
        <p:nvSpPr>
          <p:cNvPr id="714" name="Shape 714"/>
          <p:cNvSpPr/>
          <p:nvPr/>
        </p:nvSpPr>
        <p:spPr>
          <a:xfrm>
            <a:off x="11734586" y="7131787"/>
            <a:ext cx="872858" cy="347165"/>
          </a:xfrm>
          <a:prstGeom prst="rect">
            <a:avLst/>
          </a:prstGeom>
          <a:solidFill>
            <a:srgbClr val="ED4A7B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715" name="Shape 715"/>
          <p:cNvSpPr/>
          <p:nvPr/>
        </p:nvSpPr>
        <p:spPr>
          <a:xfrm>
            <a:off x="11734586" y="7180168"/>
            <a:ext cx="872858" cy="25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914400">
              <a:defRPr b="1" sz="1100">
                <a:ln w="10477">
                  <a:solidFill>
                    <a:srgbClr val="FFFFFF">
                      <a:alpha val="20000"/>
                    </a:srgbClr>
                  </a:solidFill>
                </a:ln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리뷰관리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